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75" r:id="rId11"/>
    <p:sldId id="264" r:id="rId12"/>
    <p:sldId id="265" r:id="rId13"/>
    <p:sldId id="266" r:id="rId14"/>
    <p:sldId id="267" r:id="rId15"/>
    <p:sldId id="268" r:id="rId16"/>
    <p:sldId id="276" r:id="rId17"/>
    <p:sldId id="269" r:id="rId18"/>
    <p:sldId id="270" r:id="rId19"/>
    <p:sldId id="272" r:id="rId20"/>
    <p:sldId id="271" r:id="rId21"/>
    <p:sldId id="273" r:id="rId22"/>
    <p:sldId id="277" r:id="rId23"/>
    <p:sldId id="278" r:id="rId24"/>
    <p:sldId id="279" r:id="rId25"/>
    <p:sldId id="280" r:id="rId26"/>
    <p:sldId id="283" r:id="rId27"/>
    <p:sldId id="284" r:id="rId28"/>
    <p:sldId id="286" r:id="rId29"/>
    <p:sldId id="318" r:id="rId30"/>
    <p:sldId id="319" r:id="rId31"/>
    <p:sldId id="396" r:id="rId32"/>
    <p:sldId id="320" r:id="rId33"/>
    <p:sldId id="321" r:id="rId34"/>
    <p:sldId id="322" r:id="rId35"/>
    <p:sldId id="323" r:id="rId36"/>
    <p:sldId id="397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98" r:id="rId77"/>
    <p:sldId id="388" r:id="rId78"/>
    <p:sldId id="389" r:id="rId79"/>
    <p:sldId id="390" r:id="rId80"/>
    <p:sldId id="391" r:id="rId81"/>
    <p:sldId id="399" r:id="rId82"/>
    <p:sldId id="392" r:id="rId83"/>
    <p:sldId id="393" r:id="rId84"/>
    <p:sldId id="394" r:id="rId85"/>
    <p:sldId id="395" r:id="rId86"/>
    <p:sldId id="400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65A3B-CEA2-4DD5-9CC0-2CE9DF36C29E}" type="datetimeFigureOut">
              <a:rPr lang="en-US" smtClean="0"/>
              <a:pPr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3B42E-3C9B-413B-B0D4-23AD5D676E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969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66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67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68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69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70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38F93-9F01-4C46-B9AC-94984B1ECAEF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0F4B4-6FF3-46B0-8DC1-771F05D3174F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DA3F-B01B-468B-B911-A220F1F05B4D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4CC6-ADC1-49C3-B1A4-742A731EC18B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C1796-934F-46A3-9538-6584755DB5F7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2FEFD-C596-46BB-867E-EACCBF4CB24D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996A-20BE-473D-87F9-55D243545865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2952-5233-4494-81DA-63E6190D0B69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E759-D75E-4882-801F-C9B31D5B9936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F27-1094-449D-BAE5-1B88E783D6A6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8214F-DA55-44C7-A8BB-28F8067C658D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32AA-2E67-4223-9020-6D715DBC1634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E85E12E-6023-4499-A698-6B276D7E79AA}" type="datetime1">
              <a:rPr lang="en-US" smtClean="0"/>
              <a:pPr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mtClean="0"/>
              <a:t>Department of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191000"/>
            <a:ext cx="7543800" cy="121920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VENKATRAMA PHANI KUMAR S</a:t>
            </a:r>
            <a:b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Asst. Professor, Department of CSE</a:t>
            </a:r>
            <a:b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Book Antiqua" pitchFamily="18" charset="0"/>
              </a:rPr>
              <a:t>VFSTR University</a:t>
            </a:r>
            <a:endParaRPr lang="en-US" sz="2400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048000"/>
            <a:ext cx="6858000" cy="990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UNIT-I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  <p:pic>
        <p:nvPicPr>
          <p:cNvPr id="1027" name="Picture 3" descr="C:\Users\vignan\Downloads\Operating_system_col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600" y="3417888"/>
            <a:ext cx="50800" cy="22225"/>
          </a:xfrm>
          <a:prstGeom prst="rect">
            <a:avLst/>
          </a:prstGeom>
          <a:noFill/>
        </p:spPr>
      </p:pic>
      <p:pic>
        <p:nvPicPr>
          <p:cNvPr id="1028" name="Picture 4" descr="C:\Users\vignan\Downloads\Operating_system_col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600" y="3417888"/>
            <a:ext cx="50800" cy="22225"/>
          </a:xfrm>
          <a:prstGeom prst="rect">
            <a:avLst/>
          </a:prstGeom>
          <a:noFill/>
        </p:spPr>
      </p:pic>
      <p:pic>
        <p:nvPicPr>
          <p:cNvPr id="1029" name="Picture 5" descr="C:\Users\vignan\Downloads\Operating_system_col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600" y="3417888"/>
            <a:ext cx="50800" cy="22225"/>
          </a:xfrm>
          <a:prstGeom prst="rect">
            <a:avLst/>
          </a:prstGeom>
          <a:noFill/>
        </p:spPr>
      </p:pic>
      <p:pic>
        <p:nvPicPr>
          <p:cNvPr id="10" name="Picture 9" descr="Operating_system_col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394" y="3418026"/>
            <a:ext cx="51212" cy="21948"/>
          </a:xfrm>
          <a:prstGeom prst="rect">
            <a:avLst/>
          </a:prstGeom>
        </p:spPr>
      </p:pic>
      <p:pic>
        <p:nvPicPr>
          <p:cNvPr id="1030" name="Picture 6" descr="C:\Users\vignan\Downloads\Operating_system_col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394" y="3418026"/>
            <a:ext cx="51212" cy="21948"/>
          </a:xfrm>
          <a:prstGeom prst="rect">
            <a:avLst/>
          </a:prstGeom>
          <a:noFill/>
        </p:spPr>
      </p:pic>
      <p:pic>
        <p:nvPicPr>
          <p:cNvPr id="12" name="Picture 11" descr="Operating_system_col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394" y="3418026"/>
            <a:ext cx="51212" cy="21948"/>
          </a:xfrm>
          <a:prstGeom prst="rect">
            <a:avLst/>
          </a:prstGeom>
        </p:spPr>
      </p:pic>
      <p:pic>
        <p:nvPicPr>
          <p:cNvPr id="13" name="Picture 12" descr="Operating_system_colo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"/>
            <a:ext cx="7391400" cy="289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93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3600" dirty="0"/>
              <a:t>Computer System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239000" cy="4114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I/O devices and the CPU can execute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concurrently</a:t>
            </a:r>
          </a:p>
          <a:p>
            <a:pPr algn="just"/>
            <a:r>
              <a:rPr lang="en-US" dirty="0"/>
              <a:t>Each device controller is in charge of a particular device type</a:t>
            </a:r>
          </a:p>
          <a:p>
            <a:pPr algn="just"/>
            <a:r>
              <a:rPr lang="en-US" dirty="0"/>
              <a:t>Each device controller has a local buffer</a:t>
            </a:r>
          </a:p>
          <a:p>
            <a:pPr algn="just"/>
            <a:r>
              <a:rPr lang="en-US" dirty="0"/>
              <a:t>CPU moves data from/to main memory to/from local buffers</a:t>
            </a:r>
          </a:p>
          <a:p>
            <a:pPr algn="just"/>
            <a:r>
              <a:rPr lang="en-US" dirty="0"/>
              <a:t>I/O is from the device to local buffer of controller</a:t>
            </a:r>
          </a:p>
          <a:p>
            <a:pPr algn="just"/>
            <a:r>
              <a:rPr lang="en-US" dirty="0"/>
              <a:t>Device controller informs CPU that it has finished its operation by causing an </a:t>
            </a:r>
            <a:r>
              <a:rPr lang="en-US" dirty="0" smtClean="0">
                <a:solidFill>
                  <a:srgbClr val="0000FF"/>
                </a:solidFill>
              </a:rPr>
              <a:t>interrupt.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24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22864"/>
          </a:xfrm>
        </p:spPr>
        <p:txBody>
          <a:bodyPr>
            <a:noAutofit/>
          </a:bodyPr>
          <a:lstStyle/>
          <a:p>
            <a:r>
              <a:rPr lang="en-US" sz="4000" dirty="0" smtClean="0"/>
              <a:t>Functionalities of Interrupts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Interrupt transfers control to the interrupt service routine generally, through the </a:t>
            </a:r>
            <a:r>
              <a:rPr lang="en-US" b="1" dirty="0">
                <a:solidFill>
                  <a:srgbClr val="3366FF"/>
                </a:solidFill>
              </a:rPr>
              <a:t>interrupt</a:t>
            </a:r>
            <a:r>
              <a:rPr lang="en-US" i="1" dirty="0"/>
              <a:t> </a:t>
            </a:r>
            <a:r>
              <a:rPr lang="en-US" b="1" dirty="0">
                <a:solidFill>
                  <a:srgbClr val="3366FF"/>
                </a:solidFill>
              </a:rPr>
              <a:t>vector</a:t>
            </a:r>
            <a:r>
              <a:rPr lang="en-US" dirty="0"/>
              <a:t>, which contains the addresses of all the service routines</a:t>
            </a:r>
          </a:p>
          <a:p>
            <a:pPr algn="just"/>
            <a:r>
              <a:rPr lang="en-US" dirty="0"/>
              <a:t>Interrupt architecture must save the address of the interrupted instruction</a:t>
            </a:r>
            <a:endParaRPr lang="en-US" i="1" dirty="0"/>
          </a:p>
          <a:p>
            <a:pPr algn="just"/>
            <a:r>
              <a:rPr lang="en-US" dirty="0"/>
              <a:t>A </a:t>
            </a:r>
            <a:r>
              <a:rPr lang="en-US" b="1" dirty="0">
                <a:solidFill>
                  <a:srgbClr val="3366FF"/>
                </a:solidFill>
              </a:rPr>
              <a:t>trap</a:t>
            </a:r>
            <a:r>
              <a:rPr lang="en-US" dirty="0"/>
              <a:t> or </a:t>
            </a:r>
            <a:r>
              <a:rPr lang="en-US" b="1" dirty="0">
                <a:solidFill>
                  <a:srgbClr val="3366FF"/>
                </a:solidFill>
              </a:rPr>
              <a:t>exception</a:t>
            </a:r>
            <a:r>
              <a:rPr lang="en-US" dirty="0"/>
              <a:t> is a software-generated interrupt caused either by an error or a user request</a:t>
            </a:r>
          </a:p>
          <a:p>
            <a:pPr algn="just"/>
            <a:r>
              <a:rPr lang="en-US" dirty="0"/>
              <a:t>An operating system is </a:t>
            </a:r>
            <a:r>
              <a:rPr lang="en-US" b="1" dirty="0">
                <a:solidFill>
                  <a:srgbClr val="3366FF"/>
                </a:solidFill>
              </a:rPr>
              <a:t>interrupt </a:t>
            </a:r>
            <a:r>
              <a:rPr lang="en-US" b="1" dirty="0" smtClean="0">
                <a:solidFill>
                  <a:srgbClr val="3366FF"/>
                </a:solidFill>
              </a:rPr>
              <a:t>driven</a:t>
            </a:r>
          </a:p>
          <a:p>
            <a:pPr algn="just"/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7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as668\Desktop\1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3" y="1676400"/>
            <a:ext cx="4397477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000" dirty="0" smtClean="0"/>
              <a:t>Storage Hierarchy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3886200" cy="4495800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0300" y="548640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Storage-Device Hierarchy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129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 smtClean="0"/>
              <a:t>Caching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77200" cy="4495800"/>
          </a:xfrm>
        </p:spPr>
        <p:txBody>
          <a:bodyPr>
            <a:noAutofit/>
          </a:bodyPr>
          <a:lstStyle/>
          <a:p>
            <a:r>
              <a:rPr lang="en-US" dirty="0"/>
              <a:t>Important principle, performed at many levels in a computer (in hardware, operating system, software)</a:t>
            </a:r>
          </a:p>
          <a:p>
            <a:r>
              <a:rPr lang="en-US" dirty="0"/>
              <a:t>Information in use copied from slower to faster storage temporarily</a:t>
            </a:r>
          </a:p>
          <a:p>
            <a:r>
              <a:rPr lang="en-US" dirty="0"/>
              <a:t>Faster storage (cache) checked first to determine if information is there</a:t>
            </a:r>
          </a:p>
          <a:p>
            <a:pPr lvl="1"/>
            <a:r>
              <a:rPr lang="en-US" sz="2400" dirty="0"/>
              <a:t>If it is, information used directly from the cache (fast)</a:t>
            </a:r>
          </a:p>
          <a:p>
            <a:pPr lvl="1"/>
            <a:r>
              <a:rPr lang="en-US" sz="2400" dirty="0"/>
              <a:t>If not, data copied to cache and used there</a:t>
            </a:r>
          </a:p>
          <a:p>
            <a:r>
              <a:rPr lang="en-US" dirty="0"/>
              <a:t>Cache smaller than storage being cached</a:t>
            </a:r>
          </a:p>
          <a:p>
            <a:pPr lvl="1"/>
            <a:r>
              <a:rPr lang="en-US" sz="2400" dirty="0"/>
              <a:t>Cache management important design problem</a:t>
            </a:r>
          </a:p>
          <a:p>
            <a:pPr lvl="1"/>
            <a:r>
              <a:rPr lang="en-US" sz="2400" dirty="0"/>
              <a:t>Cache size and replacement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47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 smtClean="0"/>
              <a:t>Direct Memory Access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95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Used for high-speed I/O devices able to transmit information at close to memory </a:t>
            </a:r>
            <a:r>
              <a:rPr lang="en-US" dirty="0" smtClean="0"/>
              <a:t>speeds.</a:t>
            </a:r>
            <a:endParaRPr lang="en-US" dirty="0"/>
          </a:p>
          <a:p>
            <a:pPr algn="just"/>
            <a:r>
              <a:rPr lang="en-US" dirty="0"/>
              <a:t>Device controller transfers blocks of data from buffer storage directly to main memory without CPU </a:t>
            </a:r>
            <a:r>
              <a:rPr lang="en-US" dirty="0" smtClean="0"/>
              <a:t>intervention.</a:t>
            </a:r>
            <a:endParaRPr lang="en-US" dirty="0"/>
          </a:p>
          <a:p>
            <a:pPr algn="just"/>
            <a:r>
              <a:rPr lang="en-US" dirty="0"/>
              <a:t>Only one interrupt is generated per block, rather than the one interrupt per </a:t>
            </a:r>
            <a:r>
              <a:rPr lang="en-US" dirty="0" smtClean="0"/>
              <a:t>byte.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20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000" dirty="0"/>
              <a:t>Operating System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</a:rPr>
              <a:t>Multiprogramming</a:t>
            </a:r>
            <a:r>
              <a:rPr lang="en-US" dirty="0"/>
              <a:t> (</a:t>
            </a:r>
            <a:r>
              <a:rPr lang="en-US" b="1" dirty="0">
                <a:solidFill>
                  <a:srgbClr val="3366FF"/>
                </a:solidFill>
              </a:rPr>
              <a:t>Batch system</a:t>
            </a:r>
            <a:r>
              <a:rPr lang="en-US" dirty="0"/>
              <a:t>) needed for efficiency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/>
              <a:t>Single user cannot keep CPU and I/O devices busy at all times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/>
              <a:t>Multiprogramming organizes jobs (code and data) so CPU always has one to execute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/>
              <a:t>A subset of total jobs in system is kept in </a:t>
            </a:r>
            <a:r>
              <a:rPr lang="en-US" sz="2400" dirty="0" smtClean="0"/>
              <a:t>memory.</a:t>
            </a:r>
            <a:endParaRPr lang="en-US" sz="2400" dirty="0"/>
          </a:p>
          <a:p>
            <a:pPr lvl="1" algn="just">
              <a:lnSpc>
                <a:spcPct val="90000"/>
              </a:lnSpc>
            </a:pPr>
            <a:r>
              <a:rPr lang="en-US" sz="2400" dirty="0"/>
              <a:t>One job selected and run via </a:t>
            </a:r>
            <a:r>
              <a:rPr lang="en-US" sz="2400" b="1" dirty="0">
                <a:solidFill>
                  <a:srgbClr val="3366FF"/>
                </a:solidFill>
              </a:rPr>
              <a:t>job </a:t>
            </a:r>
            <a:r>
              <a:rPr lang="en-US" sz="2400" b="1" dirty="0" smtClean="0">
                <a:solidFill>
                  <a:srgbClr val="3366FF"/>
                </a:solidFill>
              </a:rPr>
              <a:t>scheduling.</a:t>
            </a:r>
            <a:endParaRPr lang="en-US" sz="2400" b="1" dirty="0">
              <a:solidFill>
                <a:srgbClr val="3366FF"/>
              </a:solidFill>
            </a:endParaRPr>
          </a:p>
          <a:p>
            <a:pPr lvl="1" algn="just">
              <a:lnSpc>
                <a:spcPct val="90000"/>
              </a:lnSpc>
            </a:pPr>
            <a:r>
              <a:rPr lang="en-US" sz="2400" dirty="0"/>
              <a:t>When it has to wait (for I/O for example), OS switches to another </a:t>
            </a:r>
            <a:r>
              <a:rPr lang="en-US" sz="2400" dirty="0" smtClean="0"/>
              <a:t>job</a:t>
            </a:r>
          </a:p>
          <a:p>
            <a:pPr lvl="1" algn="just">
              <a:lnSpc>
                <a:spcPct val="90000"/>
              </a:lnSpc>
            </a:pPr>
            <a:endParaRPr lang="en-US" sz="2400" dirty="0"/>
          </a:p>
          <a:p>
            <a:pPr lvl="1" algn="just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49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33600"/>
            <a:ext cx="2020529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/>
              <a:t>Operating System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6553200" cy="48006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</a:rPr>
              <a:t>Timesharing </a:t>
            </a:r>
            <a:r>
              <a:rPr lang="en-US" sz="2300" dirty="0">
                <a:latin typeface="Times New Roman" pitchFamily="18" charset="0"/>
              </a:rPr>
              <a:t>(</a:t>
            </a: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</a:rPr>
              <a:t>multitasking</a:t>
            </a:r>
            <a:r>
              <a:rPr lang="en-US" sz="2300" dirty="0">
                <a:latin typeface="Times New Roman" pitchFamily="18" charset="0"/>
              </a:rPr>
              <a:t>)</a:t>
            </a: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</a:rPr>
              <a:t> </a:t>
            </a:r>
            <a:r>
              <a:rPr lang="en-US" sz="2300" dirty="0">
                <a:latin typeface="Times New Roman" pitchFamily="18" charset="0"/>
              </a:rPr>
              <a:t>is logical extension in which CPU switches jobs so frequently that users can interact with each job while it is running, creating </a:t>
            </a: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</a:rPr>
              <a:t>interactive</a:t>
            </a:r>
            <a:r>
              <a:rPr lang="en-US" sz="2300" dirty="0">
                <a:latin typeface="Times New Roman" pitchFamily="18" charset="0"/>
              </a:rPr>
              <a:t> computing</a:t>
            </a:r>
          </a:p>
          <a:p>
            <a:pPr lvl="1" algn="just">
              <a:spcBef>
                <a:spcPts val="0"/>
              </a:spcBef>
            </a:pP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</a:rPr>
              <a:t>Response time </a:t>
            </a:r>
            <a:r>
              <a:rPr lang="en-US" sz="2300" dirty="0">
                <a:latin typeface="Times New Roman" pitchFamily="18" charset="0"/>
              </a:rPr>
              <a:t>should be &lt; 1 second</a:t>
            </a:r>
          </a:p>
          <a:p>
            <a:pPr lvl="1" algn="just">
              <a:spcBef>
                <a:spcPts val="0"/>
              </a:spcBef>
            </a:pPr>
            <a:r>
              <a:rPr lang="en-US" sz="2300" dirty="0">
                <a:latin typeface="Times New Roman" pitchFamily="18" charset="0"/>
              </a:rPr>
              <a:t>Each user has at least one program executing in memory </a:t>
            </a:r>
            <a:r>
              <a:rPr lang="en-US" sz="2300" dirty="0">
                <a:latin typeface="Times New Roman" pitchFamily="18" charset="0"/>
                <a:sym typeface="Wingdings 3" pitchFamily="18" charset="2"/>
              </a:rPr>
              <a:t></a:t>
            </a: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  <a:sym typeface="Wingdings 3" pitchFamily="18" charset="2"/>
              </a:rPr>
              <a:t>process</a:t>
            </a:r>
          </a:p>
          <a:p>
            <a:pPr lvl="1" algn="just">
              <a:spcBef>
                <a:spcPts val="0"/>
              </a:spcBef>
            </a:pPr>
            <a:r>
              <a:rPr lang="en-US" sz="2300" dirty="0">
                <a:latin typeface="Times New Roman" pitchFamily="18" charset="0"/>
                <a:sym typeface="Wingdings 3" pitchFamily="18" charset="2"/>
              </a:rPr>
              <a:t>If several jobs ready to run at the same time  </a:t>
            </a: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  <a:sym typeface="Wingdings 3" pitchFamily="18" charset="2"/>
              </a:rPr>
              <a:t>CPU scheduling</a:t>
            </a:r>
          </a:p>
          <a:p>
            <a:pPr lvl="1" algn="just">
              <a:spcBef>
                <a:spcPts val="0"/>
              </a:spcBef>
            </a:pPr>
            <a:r>
              <a:rPr lang="en-US" sz="2300" dirty="0">
                <a:latin typeface="Times New Roman" pitchFamily="18" charset="0"/>
                <a:sym typeface="Wingdings 3" pitchFamily="18" charset="2"/>
              </a:rPr>
              <a:t>If processes don</a:t>
            </a:r>
            <a:r>
              <a:rPr lang="ja-JP" altLang="en-US" sz="2300" dirty="0">
                <a:latin typeface="Times New Roman" pitchFamily="18" charset="0"/>
                <a:sym typeface="Wingdings 3" pitchFamily="18" charset="2"/>
              </a:rPr>
              <a:t>’</a:t>
            </a:r>
            <a:r>
              <a:rPr lang="en-US" altLang="ja-JP" sz="2300" dirty="0">
                <a:latin typeface="Times New Roman" pitchFamily="18" charset="0"/>
                <a:sym typeface="Wingdings 3" pitchFamily="18" charset="2"/>
              </a:rPr>
              <a:t>t fit in memory, </a:t>
            </a:r>
            <a:r>
              <a:rPr lang="en-US" altLang="ja-JP" sz="2300" b="1" dirty="0">
                <a:solidFill>
                  <a:srgbClr val="3366FF"/>
                </a:solidFill>
                <a:latin typeface="Times New Roman" pitchFamily="18" charset="0"/>
                <a:sym typeface="Wingdings 3" pitchFamily="18" charset="2"/>
              </a:rPr>
              <a:t>swapping</a:t>
            </a:r>
            <a:r>
              <a:rPr lang="en-US" altLang="ja-JP" sz="2300" dirty="0">
                <a:latin typeface="Times New Roman" pitchFamily="18" charset="0"/>
                <a:sym typeface="Wingdings 3" pitchFamily="18" charset="2"/>
              </a:rPr>
              <a:t> moves them in and out to run</a:t>
            </a:r>
          </a:p>
          <a:p>
            <a:pPr lvl="1" algn="just">
              <a:spcBef>
                <a:spcPts val="0"/>
              </a:spcBef>
            </a:pPr>
            <a:r>
              <a:rPr lang="en-US" sz="2300" b="1" dirty="0">
                <a:solidFill>
                  <a:srgbClr val="3366FF"/>
                </a:solidFill>
                <a:latin typeface="Times New Roman" pitchFamily="18" charset="0"/>
                <a:sym typeface="Wingdings 3" pitchFamily="18" charset="2"/>
              </a:rPr>
              <a:t>Virtual memory </a:t>
            </a:r>
            <a:r>
              <a:rPr lang="en-US" sz="2300" dirty="0">
                <a:latin typeface="Times New Roman" pitchFamily="18" charset="0"/>
                <a:sym typeface="Wingdings 3" pitchFamily="18" charset="2"/>
              </a:rPr>
              <a:t>allows execution of processes not </a:t>
            </a:r>
            <a:r>
              <a:rPr lang="en-US" sz="2300" dirty="0" smtClean="0">
                <a:latin typeface="Times New Roman" pitchFamily="18" charset="0"/>
                <a:sym typeface="Wingdings 3" pitchFamily="18" charset="2"/>
              </a:rPr>
              <a:t>completely in memory</a:t>
            </a:r>
            <a:endParaRPr lang="en-US" sz="2300" dirty="0">
              <a:latin typeface="Times New Roman" pitchFamily="18" charset="0"/>
              <a:sym typeface="Wingdings 3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32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7772400" cy="1637264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Operating-System </a:t>
            </a:r>
            <a:r>
              <a:rPr lang="en-US" dirty="0" smtClean="0"/>
              <a:t>Structure</a:t>
            </a:r>
            <a:br>
              <a:rPr lang="en-US" dirty="0" smtClean="0"/>
            </a:b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To discuss the various ways of structuring an operating system</a:t>
            </a:r>
          </a:p>
          <a:p>
            <a:pPr algn="just"/>
            <a:r>
              <a:rPr lang="en-US" dirty="0"/>
              <a:t>To </a:t>
            </a:r>
            <a:r>
              <a:rPr lang="en-US" dirty="0" smtClean="0"/>
              <a:t>explore how </a:t>
            </a:r>
            <a:r>
              <a:rPr lang="en-US" dirty="0"/>
              <a:t>operating systems are installed and customized and how they 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468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4038600" cy="4495800"/>
          </a:xfrm>
        </p:spPr>
        <p:txBody>
          <a:bodyPr>
            <a:normAutofit/>
          </a:bodyPr>
          <a:lstStyle/>
          <a:p>
            <a:r>
              <a:rPr lang="en-US" dirty="0"/>
              <a:t>MS-DOS – written to provide the most functionality in the least space</a:t>
            </a:r>
          </a:p>
          <a:p>
            <a:pPr lvl="1"/>
            <a:r>
              <a:rPr lang="en-US" sz="2400" dirty="0"/>
              <a:t>Not divided into modules</a:t>
            </a:r>
          </a:p>
          <a:p>
            <a:pPr lvl="1"/>
            <a:r>
              <a:rPr lang="en-US" sz="2400" dirty="0"/>
              <a:t>Although MS-DOS has some structure, its interfaces and levels of functionality are not well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6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20" y="2057400"/>
            <a:ext cx="3570288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14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Autofit/>
          </a:bodyPr>
          <a:lstStyle/>
          <a:p>
            <a:r>
              <a:rPr lang="en-US" sz="4000" dirty="0"/>
              <a:t>Traditional UNIX System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5125"/>
            <a:ext cx="6923088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3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Topics to be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70104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Operating System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Operating </a:t>
            </a:r>
            <a:r>
              <a:rPr lang="en-US" dirty="0"/>
              <a:t>System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Process Concept</a:t>
            </a:r>
            <a:endParaRPr lang="en-US" dirty="0"/>
          </a:p>
          <a:p>
            <a:pPr lvl="1"/>
            <a:r>
              <a:rPr lang="en-US" dirty="0" smtClean="0"/>
              <a:t>Overview </a:t>
            </a:r>
          </a:p>
          <a:p>
            <a:pPr lvl="1"/>
            <a:r>
              <a:rPr lang="en-US" dirty="0" smtClean="0"/>
              <a:t>Process scheduling 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/>
              <a:t>on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Inter process communication</a:t>
            </a:r>
          </a:p>
          <a:p>
            <a:r>
              <a:rPr lang="en-US" dirty="0" smtClean="0"/>
              <a:t>Process Scheduling</a:t>
            </a:r>
          </a:p>
          <a:p>
            <a:pPr lvl="1"/>
            <a:r>
              <a:rPr lang="en-US" dirty="0" smtClean="0"/>
              <a:t>Scheduling Criteria </a:t>
            </a:r>
          </a:p>
          <a:p>
            <a:pPr lvl="1"/>
            <a:r>
              <a:rPr lang="en-US" dirty="0" smtClean="0"/>
              <a:t>Scheduling Algorithms </a:t>
            </a:r>
          </a:p>
          <a:p>
            <a:pPr lvl="1"/>
            <a:r>
              <a:rPr lang="en-US" dirty="0" smtClean="0"/>
              <a:t>Multiple-Processor Scheduling </a:t>
            </a:r>
          </a:p>
          <a:p>
            <a:r>
              <a:rPr lang="en-US" dirty="0" smtClean="0"/>
              <a:t>Case </a:t>
            </a:r>
            <a:r>
              <a:rPr lang="en-US" dirty="0"/>
              <a:t>Study: Process </a:t>
            </a:r>
            <a:r>
              <a:rPr lang="en-US" dirty="0" smtClean="0"/>
              <a:t>scheduling in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8001000" cy="47244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dirty="0"/>
              <a:t> </a:t>
            </a:r>
            <a:r>
              <a:rPr lang="en-US" dirty="0"/>
              <a:t>UNIX – limited by hardware functionality, the original </a:t>
            </a:r>
            <a:r>
              <a:rPr lang="en-US" dirty="0" smtClean="0"/>
              <a:t>UNIX operating </a:t>
            </a:r>
            <a:r>
              <a:rPr lang="en-US" dirty="0"/>
              <a:t>system had limited structuring.  </a:t>
            </a:r>
            <a:endParaRPr lang="en-US" dirty="0" smtClean="0"/>
          </a:p>
          <a:p>
            <a:pPr algn="just">
              <a:buNone/>
            </a:pPr>
            <a:r>
              <a:rPr lang="en-US" dirty="0" smtClean="0"/>
              <a:t>	Beyond simple </a:t>
            </a:r>
            <a:r>
              <a:rPr lang="en-US" dirty="0"/>
              <a:t>but not fully layered</a:t>
            </a:r>
          </a:p>
          <a:p>
            <a:pPr algn="just">
              <a:buNone/>
            </a:pPr>
            <a:r>
              <a:rPr lang="en-US" dirty="0" smtClean="0"/>
              <a:t>The </a:t>
            </a:r>
            <a:r>
              <a:rPr lang="en-US" dirty="0"/>
              <a:t>UNIX OS consists of two separable parts</a:t>
            </a:r>
          </a:p>
          <a:p>
            <a:pPr lvl="1" algn="just"/>
            <a:r>
              <a:rPr lang="en-US" sz="2400" dirty="0"/>
              <a:t>Systems programs</a:t>
            </a:r>
          </a:p>
          <a:p>
            <a:pPr lvl="1" algn="just"/>
            <a:r>
              <a:rPr lang="en-US" sz="2400" dirty="0" smtClean="0"/>
              <a:t>Kernel</a:t>
            </a:r>
            <a:endParaRPr lang="en-US" sz="2400" dirty="0"/>
          </a:p>
          <a:p>
            <a:pPr lvl="2" algn="just"/>
            <a:r>
              <a:rPr lang="en-US" sz="2400" dirty="0"/>
              <a:t>Consists of everything below the system-call interface and above the physical hardware</a:t>
            </a:r>
          </a:p>
          <a:p>
            <a:pPr lvl="2" algn="just"/>
            <a:r>
              <a:rPr lang="en-US" sz="2400" dirty="0"/>
              <a:t>Provides the file system, CPU scheduling, memory management, and other operating-system functions; a large number of functions for one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553065"/>
            <a:ext cx="76152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466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Layered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3429000" cy="4495800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dirty="0"/>
              <a:t>The operating system is divided into a number of layers (levels), each built on top of lower layers.  </a:t>
            </a:r>
            <a:endParaRPr lang="en-US" dirty="0" smtClean="0"/>
          </a:p>
          <a:p>
            <a:pPr algn="just">
              <a:defRPr/>
            </a:pPr>
            <a:r>
              <a:rPr lang="en-US" dirty="0" smtClean="0"/>
              <a:t>The </a:t>
            </a:r>
            <a:r>
              <a:rPr lang="en-US" dirty="0"/>
              <a:t>bottom layer (layer 0), is the hardware; the highest (layer N) is the user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24" y="2133600"/>
            <a:ext cx="3443476" cy="327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42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/>
              <a:t>Microkernel System 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495800"/>
          </a:xfrm>
        </p:spPr>
        <p:txBody>
          <a:bodyPr>
            <a:noAutofit/>
          </a:bodyPr>
          <a:lstStyle/>
          <a:p>
            <a:r>
              <a:rPr lang="en-US" sz="2200" dirty="0"/>
              <a:t>Moves as much from the kernel into user space</a:t>
            </a:r>
          </a:p>
          <a:p>
            <a:r>
              <a:rPr lang="en-US" sz="2200" b="1" dirty="0">
                <a:solidFill>
                  <a:srgbClr val="3366FF"/>
                </a:solidFill>
              </a:rPr>
              <a:t>Mach </a:t>
            </a:r>
            <a:r>
              <a:rPr lang="en-US" sz="2200" dirty="0"/>
              <a:t>example of </a:t>
            </a:r>
            <a:r>
              <a:rPr lang="en-US" sz="2200" b="1" dirty="0">
                <a:solidFill>
                  <a:srgbClr val="3366FF"/>
                </a:solidFill>
              </a:rPr>
              <a:t>microkernel</a:t>
            </a:r>
          </a:p>
          <a:p>
            <a:pPr lvl="1"/>
            <a:r>
              <a:rPr lang="en-US" dirty="0"/>
              <a:t>Mac OS X kernel (</a:t>
            </a:r>
            <a:r>
              <a:rPr lang="en-US" b="1" dirty="0">
                <a:solidFill>
                  <a:srgbClr val="3366FF"/>
                </a:solidFill>
              </a:rPr>
              <a:t>Darwin</a:t>
            </a:r>
            <a:r>
              <a:rPr lang="en-US" dirty="0"/>
              <a:t>) partly based on Mach</a:t>
            </a:r>
          </a:p>
          <a:p>
            <a:r>
              <a:rPr lang="en-US" sz="2200" dirty="0"/>
              <a:t>Communication takes place between user modules using </a:t>
            </a:r>
            <a:r>
              <a:rPr lang="en-US" sz="2200" b="1" dirty="0">
                <a:solidFill>
                  <a:srgbClr val="3366FF"/>
                </a:solidFill>
              </a:rPr>
              <a:t>message passing</a:t>
            </a:r>
            <a:endParaRPr lang="en-US" sz="2200" dirty="0"/>
          </a:p>
          <a:p>
            <a:r>
              <a:rPr lang="en-US" sz="2200" dirty="0"/>
              <a:t>Benefits:</a:t>
            </a:r>
          </a:p>
          <a:p>
            <a:pPr lvl="1"/>
            <a:r>
              <a:rPr lang="en-US" dirty="0"/>
              <a:t>Easier to extend a microkernel</a:t>
            </a:r>
          </a:p>
          <a:p>
            <a:pPr lvl="1"/>
            <a:r>
              <a:rPr lang="en-US" dirty="0"/>
              <a:t>Easier to port the operating system to new architectures</a:t>
            </a:r>
          </a:p>
          <a:p>
            <a:pPr lvl="1"/>
            <a:r>
              <a:rPr lang="en-US" dirty="0"/>
              <a:t>More reliable (less code is running in kernel mode)</a:t>
            </a:r>
          </a:p>
          <a:p>
            <a:pPr lvl="1"/>
            <a:r>
              <a:rPr lang="en-US" dirty="0"/>
              <a:t>More secure</a:t>
            </a:r>
          </a:p>
          <a:p>
            <a:r>
              <a:rPr lang="en-US" sz="2200" dirty="0"/>
              <a:t>Detriments:</a:t>
            </a:r>
          </a:p>
          <a:p>
            <a:pPr lvl="1"/>
            <a:r>
              <a:rPr lang="en-US" dirty="0"/>
              <a:t>Performance overhead of user space to kernel space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57150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40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/>
              <a:t>Microkernel System 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5438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57150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2" descr="2_14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4279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746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 smtClean="0"/>
              <a:t>Module Approach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57150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600" y="1752600"/>
            <a:ext cx="48768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Many modern operating systems implement </a:t>
            </a:r>
            <a:r>
              <a:rPr lang="en-US" sz="2200" b="1" dirty="0">
                <a:solidFill>
                  <a:srgbClr val="3366FF"/>
                </a:solidFill>
              </a:rPr>
              <a:t>loadable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3366FF"/>
                </a:solidFill>
              </a:rPr>
              <a:t>kernel modules</a:t>
            </a:r>
          </a:p>
          <a:p>
            <a:pPr marL="800100" lvl="1" indent="-342900" algn="just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2200" dirty="0"/>
              <a:t>Uses object-oriented approach</a:t>
            </a:r>
          </a:p>
          <a:p>
            <a:pPr marL="800100" lvl="1" indent="-342900" algn="just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2200" dirty="0"/>
              <a:t>Each core component is separate</a:t>
            </a:r>
          </a:p>
          <a:p>
            <a:pPr marL="800100" lvl="1" indent="-342900" algn="just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2200" dirty="0"/>
              <a:t>Each talks to the others over known interfaces</a:t>
            </a:r>
          </a:p>
          <a:p>
            <a:pPr marL="800100" lvl="1" indent="-342900" algn="just">
              <a:buClr>
                <a:srgbClr val="C00000"/>
              </a:buClr>
              <a:buFont typeface="Arial" pitchFamily="34" charset="0"/>
              <a:buChar char="•"/>
            </a:pPr>
            <a:r>
              <a:rPr lang="en-US" sz="2200" dirty="0"/>
              <a:t>Each is loadable as needed within the kernel</a:t>
            </a:r>
          </a:p>
          <a:p>
            <a:pPr algn="just"/>
            <a:r>
              <a:rPr lang="en-US" sz="2200" dirty="0"/>
              <a:t>Overall, similar to layers but with more flexible</a:t>
            </a:r>
          </a:p>
          <a:p>
            <a:pPr lvl="1" algn="just"/>
            <a:r>
              <a:rPr lang="en-US" sz="2200" dirty="0"/>
              <a:t>Linux, Solaris, etc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lum bright="-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055806" cy="346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864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/>
              <a:t>Microkernel System 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495800"/>
          </a:xfrm>
        </p:spPr>
        <p:txBody>
          <a:bodyPr>
            <a:noAutofit/>
          </a:bodyPr>
          <a:lstStyle/>
          <a:p>
            <a:r>
              <a:rPr lang="en-US" sz="2200" dirty="0"/>
              <a:t>Moves as much from the kernel into user space</a:t>
            </a:r>
          </a:p>
          <a:p>
            <a:r>
              <a:rPr lang="en-US" sz="2200" b="1" dirty="0">
                <a:solidFill>
                  <a:srgbClr val="3366FF"/>
                </a:solidFill>
              </a:rPr>
              <a:t>Mach </a:t>
            </a:r>
            <a:r>
              <a:rPr lang="en-US" sz="2200" dirty="0"/>
              <a:t>example of </a:t>
            </a:r>
            <a:r>
              <a:rPr lang="en-US" sz="2200" b="1" dirty="0">
                <a:solidFill>
                  <a:srgbClr val="3366FF"/>
                </a:solidFill>
              </a:rPr>
              <a:t>microkernel</a:t>
            </a:r>
          </a:p>
          <a:p>
            <a:pPr lvl="1"/>
            <a:r>
              <a:rPr lang="en-US" dirty="0"/>
              <a:t>Mac OS X kernel (</a:t>
            </a:r>
            <a:r>
              <a:rPr lang="en-US" b="1" dirty="0">
                <a:solidFill>
                  <a:srgbClr val="3366FF"/>
                </a:solidFill>
              </a:rPr>
              <a:t>Darwin</a:t>
            </a:r>
            <a:r>
              <a:rPr lang="en-US" dirty="0"/>
              <a:t>) partly based on Mach</a:t>
            </a:r>
          </a:p>
          <a:p>
            <a:r>
              <a:rPr lang="en-US" sz="2200" dirty="0"/>
              <a:t>Communication takes place between user modules using </a:t>
            </a:r>
            <a:r>
              <a:rPr lang="en-US" sz="2200" b="1" dirty="0">
                <a:solidFill>
                  <a:srgbClr val="3366FF"/>
                </a:solidFill>
              </a:rPr>
              <a:t>message passing</a:t>
            </a:r>
            <a:endParaRPr lang="en-US" sz="2200" dirty="0"/>
          </a:p>
          <a:p>
            <a:r>
              <a:rPr lang="en-US" sz="2200" b="1" dirty="0"/>
              <a:t>Benefits:</a:t>
            </a:r>
          </a:p>
          <a:p>
            <a:pPr lvl="1"/>
            <a:r>
              <a:rPr lang="en-US" dirty="0"/>
              <a:t>Easier to extend a microkernel</a:t>
            </a:r>
          </a:p>
          <a:p>
            <a:pPr lvl="1"/>
            <a:r>
              <a:rPr lang="en-US" dirty="0"/>
              <a:t>Easier to port the operating system to new architectures</a:t>
            </a:r>
          </a:p>
          <a:p>
            <a:pPr lvl="1"/>
            <a:r>
              <a:rPr lang="en-US" dirty="0"/>
              <a:t>More reliable (less code is running in kernel mode)</a:t>
            </a:r>
          </a:p>
          <a:p>
            <a:pPr lvl="1"/>
            <a:r>
              <a:rPr lang="en-US" dirty="0"/>
              <a:t>More secure</a:t>
            </a:r>
          </a:p>
          <a:p>
            <a:r>
              <a:rPr lang="en-US" sz="2200" b="1" dirty="0"/>
              <a:t>Detriments:</a:t>
            </a:r>
          </a:p>
          <a:p>
            <a:pPr lvl="1"/>
            <a:r>
              <a:rPr lang="en-US" dirty="0"/>
              <a:t>Performance overhead of user space to kernel space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57150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66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7356577" cy="576262"/>
          </a:xfrm>
        </p:spPr>
        <p:txBody>
          <a:bodyPr>
            <a:noAutofit/>
          </a:bodyPr>
          <a:lstStyle/>
          <a:p>
            <a:r>
              <a:rPr lang="en-US" altLang="en-US" sz="4800" dirty="0" smtClean="0"/>
              <a:t>Process Concept</a:t>
            </a:r>
            <a:endParaRPr lang="en-US" sz="49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524000"/>
            <a:ext cx="8686800" cy="43440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Batch system – </a:t>
            </a:r>
            <a:r>
              <a:rPr lang="en-US" altLang="en-US" b="1" dirty="0">
                <a:solidFill>
                  <a:srgbClr val="3366FF"/>
                </a:solidFill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Time-shared systems – </a:t>
            </a:r>
            <a:r>
              <a:rPr lang="en-US" altLang="en-US" b="1" dirty="0">
                <a:solidFill>
                  <a:srgbClr val="3366FF"/>
                </a:solidFill>
              </a:rPr>
              <a:t>user programs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tasks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3366FF"/>
                </a:solidFill>
              </a:rPr>
              <a:t>Process</a:t>
            </a:r>
            <a:r>
              <a:rPr lang="en-US" altLang="en-US" sz="2200" dirty="0"/>
              <a:t> – a program in execution; process execution must progress in sequential fashion</a:t>
            </a:r>
          </a:p>
          <a:p>
            <a:r>
              <a:rPr lang="en-US" altLang="en-US" sz="2200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sz="2200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</a:t>
            </a:r>
            <a:r>
              <a:rPr lang="en-US" altLang="en-US" dirty="0" smtClean="0"/>
              <a:t>time</a:t>
            </a:r>
            <a:endParaRPr lang="en-US" altLang="en-US" dirty="0"/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26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7032" y="588891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Concept (Cont.)</a:t>
            </a:r>
            <a:endParaRPr lang="en-US" sz="49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27</a:t>
            </a:fld>
            <a:endParaRPr kumimoji="0"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2749550" cy="408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828175"/>
            <a:ext cx="5105400" cy="4344025"/>
          </a:xfrm>
        </p:spPr>
        <p:txBody>
          <a:bodyPr>
            <a:noAutofit/>
          </a:bodyPr>
          <a:lstStyle/>
          <a:p>
            <a:r>
              <a:rPr lang="en-US" altLang="en-US" dirty="0"/>
              <a:t>Program is </a:t>
            </a:r>
            <a:r>
              <a:rPr lang="en-US" altLang="en-US" b="1" i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3366FF"/>
                </a:solidFill>
              </a:rPr>
              <a:t>executable file</a:t>
            </a:r>
            <a:r>
              <a:rPr lang="en-US" altLang="en-US" dirty="0"/>
              <a:t>), process is </a:t>
            </a:r>
            <a:r>
              <a:rPr lang="en-US" altLang="en-US" b="1" i="1" dirty="0"/>
              <a:t>active </a:t>
            </a:r>
          </a:p>
          <a:p>
            <a:pPr lvl="1"/>
            <a:r>
              <a:rPr lang="en-US" altLang="en-US" sz="2400" dirty="0"/>
              <a:t>Program becomes process when executable file loaded into memory</a:t>
            </a:r>
          </a:p>
          <a:p>
            <a:r>
              <a:rPr lang="en-US" altLang="en-US" dirty="0"/>
              <a:t>Execution of program started via GUI mouse clicks, command line entry of its name, etc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6539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7032" y="588891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State</a:t>
            </a:r>
            <a:endParaRPr lang="en-US" sz="49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28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17663"/>
            <a:ext cx="8278813" cy="362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295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4909" y="76200"/>
            <a:ext cx="67818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Diagram of Process State</a:t>
            </a:r>
            <a:endParaRPr lang="en-US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3850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05" y="304800"/>
            <a:ext cx="1311275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038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/>
              <a:t>Students are able to </a:t>
            </a:r>
          </a:p>
          <a:p>
            <a:pPr algn="just"/>
            <a:r>
              <a:rPr lang="en-US" sz="2800" dirty="0" smtClean="0"/>
              <a:t>understand the </a:t>
            </a:r>
            <a:r>
              <a:rPr lang="en-US" sz="2800" dirty="0"/>
              <a:t>basic organization of computer systems</a:t>
            </a:r>
          </a:p>
          <a:p>
            <a:pPr algn="just"/>
            <a:r>
              <a:rPr lang="en-US" sz="2800" dirty="0" smtClean="0"/>
              <a:t>provide </a:t>
            </a:r>
            <a:r>
              <a:rPr lang="en-US" sz="2800" dirty="0"/>
              <a:t>a grand tour of the major components of operating systems</a:t>
            </a:r>
          </a:p>
          <a:p>
            <a:pPr algn="just"/>
            <a:r>
              <a:rPr lang="en-US" sz="2800" dirty="0" smtClean="0"/>
              <a:t>give </a:t>
            </a:r>
            <a:r>
              <a:rPr lang="en-US" sz="2800" dirty="0"/>
              <a:t>an overview of the many types of computing environments</a:t>
            </a:r>
          </a:p>
          <a:p>
            <a:pPr algn="just"/>
            <a:r>
              <a:rPr lang="en-US" sz="2800" dirty="0" smtClean="0"/>
              <a:t>explore </a:t>
            </a:r>
            <a:r>
              <a:rPr lang="en-US" sz="2800" dirty="0"/>
              <a:t>several open-source operating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84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7032" y="588891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Control Block (PCB)</a:t>
            </a:r>
            <a:endParaRPr lang="en-US" sz="49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30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2067104"/>
            <a:ext cx="48768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284163">
              <a:buFont typeface="Arial" pitchFamily="34" charset="0"/>
              <a:buChar char="•"/>
            </a:pPr>
            <a:r>
              <a:rPr lang="en-US" altLang="en-US" sz="2400" dirty="0"/>
              <a:t>Information associated with each process </a:t>
            </a:r>
          </a:p>
          <a:p>
            <a:pPr marL="344488" indent="-284163">
              <a:buFont typeface="Arial" pitchFamily="34" charset="0"/>
              <a:buChar char="•"/>
            </a:pPr>
            <a:r>
              <a:rPr lang="en-US" altLang="en-US" sz="2400" dirty="0"/>
              <a:t>(also called </a:t>
            </a:r>
            <a:r>
              <a:rPr lang="en-US" altLang="en-US" sz="2400" b="1" dirty="0">
                <a:solidFill>
                  <a:srgbClr val="3366FF"/>
                </a:solidFill>
              </a:rPr>
              <a:t>task control block</a:t>
            </a:r>
            <a:r>
              <a:rPr lang="en-US" altLang="en-US" sz="2400" dirty="0"/>
              <a:t>)</a:t>
            </a:r>
          </a:p>
          <a:p>
            <a:pPr marL="344488" indent="-284163">
              <a:buFont typeface="Arial" pitchFamily="34" charset="0"/>
              <a:buChar char="•"/>
            </a:pPr>
            <a:r>
              <a:rPr lang="en-US" altLang="en-US" sz="2400" dirty="0"/>
              <a:t>Process state – running, waiting, etc</a:t>
            </a:r>
          </a:p>
          <a:p>
            <a:pPr marL="344488" indent="-284163">
              <a:buFont typeface="Arial" pitchFamily="34" charset="0"/>
              <a:buChar char="•"/>
            </a:pPr>
            <a:r>
              <a:rPr lang="en-US" altLang="en-US" sz="2400" dirty="0"/>
              <a:t>Program counter – location of instruction to next execute</a:t>
            </a:r>
          </a:p>
          <a:p>
            <a:pPr marL="344488" indent="-284163">
              <a:buFont typeface="Arial" pitchFamily="34" charset="0"/>
              <a:buChar char="•"/>
            </a:pPr>
            <a:r>
              <a:rPr lang="en-US" altLang="en-US" sz="2400" dirty="0"/>
              <a:t>CPU registers – contents of all process-centric registers</a:t>
            </a:r>
          </a:p>
          <a:p>
            <a:endParaRPr lang="en-US" altLang="en-US" sz="2000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81200"/>
            <a:ext cx="2438400" cy="355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368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7032" y="588891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Control Block (PCB)</a:t>
            </a:r>
            <a:endParaRPr lang="en-US" sz="49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31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1674435"/>
            <a:ext cx="7848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buFont typeface="Arial" pitchFamily="34" charset="0"/>
              <a:buChar char="•"/>
            </a:pPr>
            <a:r>
              <a:rPr lang="en-US" altLang="en-US" sz="2400" dirty="0" smtClean="0"/>
              <a:t>CPU </a:t>
            </a:r>
            <a:r>
              <a:rPr lang="en-US" altLang="en-US" sz="2400" dirty="0"/>
              <a:t>scheduling information- priorities, scheduling queue pointers</a:t>
            </a:r>
          </a:p>
          <a:p>
            <a:pPr marL="344488" indent="-344488">
              <a:buFont typeface="Arial" pitchFamily="34" charset="0"/>
              <a:buChar char="•"/>
            </a:pPr>
            <a:r>
              <a:rPr lang="en-US" altLang="en-US" sz="2400" dirty="0"/>
              <a:t>Memory-management information – memory allocated to the process</a:t>
            </a:r>
          </a:p>
          <a:p>
            <a:pPr marL="344488" indent="-344488">
              <a:buFont typeface="Arial" pitchFamily="34" charset="0"/>
              <a:buChar char="•"/>
            </a:pPr>
            <a:r>
              <a:rPr lang="en-US" altLang="en-US" sz="2400" dirty="0"/>
              <a:t>Accounting information – CPU used, clock time elapsed since start, time limits</a:t>
            </a:r>
          </a:p>
          <a:p>
            <a:pPr marL="344488" indent="-344488">
              <a:buFont typeface="Arial" pitchFamily="34" charset="0"/>
              <a:buChar char="•"/>
            </a:pPr>
            <a:r>
              <a:rPr lang="en-US" altLang="en-US" sz="2400" dirty="0"/>
              <a:t>I/O status information – I/O devices allocated to process, list of open files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8368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533400"/>
            <a:ext cx="8028709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CPU Switch From Process to Process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32</a:t>
            </a:fld>
            <a:endParaRPr kumimoji="0"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295400"/>
            <a:ext cx="69691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5674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8223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Scheduling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33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295400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Maximize CPU use, quickly switch processes onto CPU for time sharing</a:t>
            </a:r>
          </a:p>
          <a:p>
            <a:r>
              <a:rPr lang="en-US" altLang="en-US" sz="2400" b="1" dirty="0">
                <a:solidFill>
                  <a:srgbClr val="3366FF"/>
                </a:solidFill>
              </a:rPr>
              <a:t>Process scheduler </a:t>
            </a:r>
            <a:r>
              <a:rPr lang="en-US" altLang="en-US" sz="2400" dirty="0"/>
              <a:t>selects among available processes for next execution on CPU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Maintains </a:t>
            </a:r>
            <a:r>
              <a:rPr lang="en-US" altLang="en-US" sz="2400" b="1" dirty="0">
                <a:solidFill>
                  <a:srgbClr val="3366FF"/>
                </a:solidFill>
              </a:rPr>
              <a:t>scheduling queues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Job queue </a:t>
            </a:r>
            <a:r>
              <a:rPr lang="en-US" altLang="en-US" sz="2400" dirty="0"/>
              <a:t>– set of all processes in the system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Ready queue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Device queues </a:t>
            </a:r>
            <a:r>
              <a:rPr lang="en-US" altLang="en-US" sz="2400" dirty="0"/>
              <a:t>– set of processes waiting for an I/O device</a:t>
            </a:r>
          </a:p>
          <a:p>
            <a:pPr lvl="1"/>
            <a:r>
              <a:rPr lang="en-US" altLang="en-US" sz="2400" dirty="0"/>
              <a:t>Processes migrate among the various queues</a:t>
            </a:r>
          </a:p>
        </p:txBody>
      </p:sp>
    </p:spTree>
    <p:extLst>
      <p:ext uri="{BB962C8B-B14F-4D97-AF65-F5344CB8AC3E}">
        <p14:creationId xmlns="" xmlns:p14="http://schemas.microsoft.com/office/powerpoint/2010/main" val="26338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8299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Representation of Process Scheduling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34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5800" y="1893889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2400" b="1" dirty="0" err="1">
                <a:solidFill>
                  <a:srgbClr val="3366FF"/>
                </a:solidFill>
              </a:rPr>
              <a:t>Queueing</a:t>
            </a:r>
            <a:r>
              <a:rPr kumimoji="1" lang="en-US" altLang="en-US" sz="2400" b="1" dirty="0">
                <a:solidFill>
                  <a:srgbClr val="3366FF"/>
                </a:solidFill>
              </a:rPr>
              <a:t> diagram </a:t>
            </a:r>
            <a:r>
              <a:rPr kumimoji="1" lang="en-US" altLang="en-US" sz="2400" dirty="0"/>
              <a:t>represents queues, resources, flows</a:t>
            </a:r>
          </a:p>
        </p:txBody>
      </p:sp>
      <p:pic>
        <p:nvPicPr>
          <p:cNvPr id="11" name="Picture 4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2463612"/>
            <a:ext cx="6199909" cy="358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805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3611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Schedulers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0600" y="1752600"/>
            <a:ext cx="723899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b="1" dirty="0">
                <a:solidFill>
                  <a:srgbClr val="3366FF"/>
                </a:solidFill>
              </a:rPr>
              <a:t>Short-term scheduler  </a:t>
            </a:r>
            <a:r>
              <a:rPr lang="en-US" altLang="en-US" sz="2200" dirty="0"/>
              <a:t>(or </a:t>
            </a:r>
            <a:r>
              <a:rPr lang="en-US" altLang="en-US" sz="2200" b="1" dirty="0">
                <a:solidFill>
                  <a:srgbClr val="3366FF"/>
                </a:solidFill>
              </a:rPr>
              <a:t>CPU scheduler</a:t>
            </a:r>
            <a:r>
              <a:rPr lang="en-US" altLang="en-US" sz="2200" dirty="0"/>
              <a:t>) – selects which process should be executed next and allocates CPU</a:t>
            </a:r>
          </a:p>
          <a:p>
            <a:pPr lvl="1"/>
            <a:r>
              <a:rPr lang="en-US" altLang="en-US" sz="2200" dirty="0"/>
              <a:t>Sometimes the only scheduler in a system</a:t>
            </a:r>
          </a:p>
          <a:p>
            <a:pPr lvl="1"/>
            <a:r>
              <a:rPr lang="en-US" altLang="en-US" sz="2200" dirty="0"/>
              <a:t>Short-term scheduler is invoked frequently (milliseconds) </a:t>
            </a:r>
            <a:r>
              <a:rPr lang="en-US" altLang="en-US" sz="2200" dirty="0">
                <a:sym typeface="Symbol" pitchFamily="18" charset="2"/>
              </a:rPr>
              <a:t> (must be fast)</a:t>
            </a:r>
          </a:p>
          <a:p>
            <a:r>
              <a:rPr lang="en-US" altLang="en-US" sz="2200" b="1" dirty="0">
                <a:solidFill>
                  <a:srgbClr val="3366FF"/>
                </a:solidFill>
              </a:rPr>
              <a:t>Long-term scheduler  </a:t>
            </a:r>
            <a:r>
              <a:rPr lang="en-US" altLang="en-US" sz="2200" dirty="0"/>
              <a:t>(or </a:t>
            </a:r>
            <a:r>
              <a:rPr lang="en-US" altLang="en-US" sz="2200" b="1" dirty="0">
                <a:solidFill>
                  <a:srgbClr val="3366FF"/>
                </a:solidFill>
              </a:rPr>
              <a:t>job scheduler</a:t>
            </a:r>
            <a:r>
              <a:rPr lang="en-US" altLang="en-US" sz="2200" dirty="0"/>
              <a:t>) – selects which processes should be brought into the ready queue</a:t>
            </a:r>
          </a:p>
          <a:p>
            <a:pPr lvl="1"/>
            <a:r>
              <a:rPr lang="en-US" altLang="en-US" sz="2200" dirty="0">
                <a:sym typeface="Symbol" pitchFamily="18" charset="2"/>
              </a:rPr>
              <a:t>Long-term scheduler is invoked  infrequently (seconds, minutes)  (may be slow)</a:t>
            </a:r>
          </a:p>
          <a:p>
            <a:pPr lvl="1"/>
            <a:r>
              <a:rPr lang="en-US" altLang="en-US" sz="2200" dirty="0">
                <a:sym typeface="Symbol" pitchFamily="18" charset="2"/>
              </a:rPr>
              <a:t>The long-term scheduler controls the </a:t>
            </a:r>
            <a:r>
              <a:rPr lang="en-US" altLang="en-US" sz="2200" b="1" dirty="0">
                <a:solidFill>
                  <a:srgbClr val="3366FF"/>
                </a:solidFill>
                <a:sym typeface="Symbol" pitchFamily="18" charset="2"/>
              </a:rPr>
              <a:t>degree of </a:t>
            </a:r>
            <a:r>
              <a:rPr lang="en-US" altLang="en-US" sz="2200" b="1" dirty="0" smtClean="0">
                <a:solidFill>
                  <a:srgbClr val="3366FF"/>
                </a:solidFill>
                <a:sym typeface="Symbol" pitchFamily="18" charset="2"/>
              </a:rPr>
              <a:t>multiprogramming</a:t>
            </a:r>
            <a:endParaRPr lang="en-US" altLang="en-US" sz="2200" i="1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89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3611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Schedulers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36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5801" y="1914942"/>
            <a:ext cx="7620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 smtClean="0">
                <a:sym typeface="Symbol" pitchFamily="18" charset="2"/>
              </a:rPr>
              <a:t>Processes </a:t>
            </a:r>
            <a:r>
              <a:rPr lang="en-US" altLang="en-US" sz="2200" dirty="0">
                <a:sym typeface="Symbol" pitchFamily="18" charset="2"/>
              </a:rPr>
              <a:t>can be described as either:</a:t>
            </a:r>
          </a:p>
          <a:p>
            <a:pPr lvl="1"/>
            <a:r>
              <a:rPr lang="en-US" altLang="en-US" sz="2200" b="1" dirty="0">
                <a:solidFill>
                  <a:srgbClr val="3366FF"/>
                </a:solidFill>
                <a:sym typeface="Symbol" pitchFamily="18" charset="2"/>
              </a:rPr>
              <a:t>I/O-bound process</a:t>
            </a:r>
            <a:r>
              <a:rPr lang="en-US" altLang="en-US" sz="220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200" dirty="0">
                <a:sym typeface="Symbol" pitchFamily="18" charset="2"/>
              </a:rPr>
              <a:t>– spends more time doing I/O than computations, many short CPU </a:t>
            </a:r>
            <a:r>
              <a:rPr lang="en-US" altLang="en-US" sz="2200" dirty="0" smtClean="0">
                <a:sym typeface="Symbol" pitchFamily="18" charset="2"/>
              </a:rPr>
              <a:t>bursts</a:t>
            </a:r>
          </a:p>
          <a:p>
            <a:pPr lvl="1"/>
            <a:endParaRPr lang="en-US" altLang="en-US" sz="2200" dirty="0">
              <a:sym typeface="Symbol" pitchFamily="18" charset="2"/>
            </a:endParaRPr>
          </a:p>
          <a:p>
            <a:pPr lvl="1"/>
            <a:r>
              <a:rPr lang="en-US" altLang="en-US" sz="2200" b="1" dirty="0">
                <a:solidFill>
                  <a:srgbClr val="3366FF"/>
                </a:solidFill>
                <a:sym typeface="Symbol" pitchFamily="18" charset="2"/>
              </a:rPr>
              <a:t>CPU-bound process </a:t>
            </a:r>
            <a:r>
              <a:rPr lang="en-US" altLang="en-US" sz="2200" dirty="0">
                <a:sym typeface="Symbol" pitchFamily="18" charset="2"/>
              </a:rPr>
              <a:t>– spends more time doing computations; few very long CPU </a:t>
            </a:r>
            <a:r>
              <a:rPr lang="en-US" altLang="en-US" sz="2200" dirty="0" smtClean="0">
                <a:sym typeface="Symbol" pitchFamily="18" charset="2"/>
              </a:rPr>
              <a:t>bursts</a:t>
            </a:r>
          </a:p>
          <a:p>
            <a:pPr lvl="1"/>
            <a:endParaRPr lang="en-US" altLang="en-US" sz="2200" dirty="0">
              <a:sym typeface="Symbol" pitchFamily="18" charset="2"/>
            </a:endParaRPr>
          </a:p>
          <a:p>
            <a:r>
              <a:rPr lang="en-US" altLang="en-US" sz="2200" dirty="0">
                <a:sym typeface="Symbol" pitchFamily="18" charset="2"/>
              </a:rPr>
              <a:t>Long-term scheduler strives for good </a:t>
            </a:r>
            <a:r>
              <a:rPr lang="en-US" altLang="en-US" sz="2200" b="1" i="1" dirty="0">
                <a:sym typeface="Symbol" pitchFamily="18" charset="2"/>
              </a:rPr>
              <a:t>process </a:t>
            </a:r>
            <a:r>
              <a:rPr lang="en-US" altLang="en-US" sz="2200" b="1" i="1" dirty="0" smtClean="0">
                <a:sym typeface="Symbol" pitchFamily="18" charset="2"/>
              </a:rPr>
              <a:t>mix</a:t>
            </a:r>
            <a:endParaRPr lang="en-US" altLang="en-US" sz="22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89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44423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 smtClean="0"/>
              <a:t>Medium </a:t>
            </a:r>
            <a:r>
              <a:rPr lang="en-US" altLang="en-US" sz="4800" dirty="0"/>
              <a:t>Term Scheduling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37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09600" y="1524000"/>
            <a:ext cx="8153397" cy="1565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2200" b="1" dirty="0">
                <a:solidFill>
                  <a:srgbClr val="3366FF"/>
                </a:solidFill>
              </a:rPr>
              <a:t>Medium-term scheduler  </a:t>
            </a:r>
            <a:r>
              <a:rPr kumimoji="1" lang="en-US" altLang="en-US" sz="2200" dirty="0"/>
              <a:t>can be added if degree of multiple programming needs to decrease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2200" dirty="0"/>
              <a:t>Remove process from memory, store on disk, bring back in from disk to continue execution: </a:t>
            </a:r>
            <a:r>
              <a:rPr kumimoji="1" lang="en-US" altLang="en-US" sz="2200" b="1" dirty="0" smtClean="0">
                <a:solidFill>
                  <a:srgbClr val="3366FF"/>
                </a:solidFill>
              </a:rPr>
              <a:t>swapping</a:t>
            </a:r>
            <a:endParaRPr kumimoji="1" lang="en-US" altLang="en-US" sz="2200" b="1" dirty="0">
              <a:solidFill>
                <a:srgbClr val="3366FF"/>
              </a:solidFill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430588"/>
            <a:ext cx="73279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630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58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Context Switch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38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0" y="1828800"/>
            <a:ext cx="7848599" cy="461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en-US" sz="2200" dirty="0"/>
              <a:t>When CPU switches to another process, the system must </a:t>
            </a:r>
            <a:r>
              <a:rPr lang="en-US" altLang="en-US" sz="2200" b="1" dirty="0">
                <a:solidFill>
                  <a:srgbClr val="3366FF"/>
                </a:solidFill>
              </a:rPr>
              <a:t>save the state </a:t>
            </a:r>
            <a:r>
              <a:rPr lang="en-US" altLang="en-US" sz="2200" dirty="0"/>
              <a:t>of the old process and load the </a:t>
            </a:r>
            <a:r>
              <a:rPr lang="en-US" altLang="en-US" sz="2200" b="1" dirty="0">
                <a:solidFill>
                  <a:srgbClr val="3366FF"/>
                </a:solidFill>
              </a:rPr>
              <a:t>saved state </a:t>
            </a:r>
            <a:r>
              <a:rPr lang="en-US" altLang="en-US" sz="2200" dirty="0"/>
              <a:t>for the new process via a </a:t>
            </a:r>
            <a:r>
              <a:rPr lang="en-US" altLang="en-US" sz="2200" b="1" dirty="0">
                <a:solidFill>
                  <a:srgbClr val="3366FF"/>
                </a:solidFill>
              </a:rPr>
              <a:t>context switch</a:t>
            </a:r>
            <a:endParaRPr lang="en-US" altLang="en-US" sz="2200" dirty="0"/>
          </a:p>
          <a:p>
            <a:pPr marL="457200" indent="-457200"/>
            <a:r>
              <a:rPr lang="en-US" altLang="en-US" sz="2200" b="1" dirty="0" smtClean="0">
                <a:solidFill>
                  <a:srgbClr val="3366FF"/>
                </a:solidFill>
              </a:rPr>
              <a:t>	Context </a:t>
            </a:r>
            <a:r>
              <a:rPr lang="en-US" altLang="en-US" sz="2200" dirty="0"/>
              <a:t>of a process represented in the PCB</a:t>
            </a:r>
          </a:p>
          <a:p>
            <a:pPr marL="457200" indent="-457200">
              <a:buFont typeface="Arial" pitchFamily="34" charset="0"/>
              <a:buChar char="•"/>
            </a:pPr>
            <a:endParaRPr lang="en-US" altLang="en-US" sz="2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en-US" sz="2200" dirty="0" smtClean="0"/>
              <a:t>Context-switch </a:t>
            </a:r>
            <a:r>
              <a:rPr lang="en-US" altLang="en-US" sz="2200" dirty="0"/>
              <a:t>time is overhead; the system does no useful work while switching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US" altLang="en-US" sz="2200" dirty="0"/>
              <a:t>The more complex the OS and the PCB </a:t>
            </a:r>
            <a:r>
              <a:rPr lang="en-US" altLang="en-US" sz="2200" dirty="0">
                <a:sym typeface="Wingdings" pitchFamily="2" charset="2"/>
              </a:rPr>
              <a:t> the </a:t>
            </a:r>
            <a:r>
              <a:rPr lang="en-US" altLang="en-US" sz="2200" dirty="0"/>
              <a:t>longer the context switch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en-US" sz="2200" dirty="0"/>
              <a:t>Time dependent on hardware support</a:t>
            </a:r>
          </a:p>
          <a:p>
            <a:pPr lvl="1" indent="-457200">
              <a:buFont typeface="Arial" pitchFamily="34" charset="0"/>
              <a:buChar char="•"/>
            </a:pPr>
            <a:r>
              <a:rPr lang="en-US" altLang="en-US" sz="2200" dirty="0"/>
              <a:t>Some hardware provides multiple sets of registers per CPU </a:t>
            </a:r>
            <a:r>
              <a:rPr lang="en-US" altLang="en-US" sz="2200" dirty="0">
                <a:sym typeface="Wingdings" pitchFamily="2" charset="2"/>
              </a:rPr>
              <a:t></a:t>
            </a:r>
            <a:r>
              <a:rPr lang="en-US" altLang="en-US" sz="2200" dirty="0"/>
              <a:t> multiple contexts loaded at once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2200" b="1" dirty="0">
              <a:solidFill>
                <a:srgbClr val="3366FF"/>
              </a:solidFill>
              <a:latin typeface="Helvetica" pitchFamily="-8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7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44423" y="490538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Operations on Processes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39</a:t>
            </a:fld>
            <a:endParaRPr kumimoji="0" lang="en-US"/>
          </a:p>
        </p:txBody>
      </p:sp>
      <p:sp>
        <p:nvSpPr>
          <p:cNvPr id="4" name="Rectangle 3"/>
          <p:cNvSpPr/>
          <p:nvPr/>
        </p:nvSpPr>
        <p:spPr>
          <a:xfrm>
            <a:off x="762000" y="1907232"/>
            <a:ext cx="7010401" cy="2242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/>
              <a:t>System must provide mechanisms for</a:t>
            </a:r>
            <a:r>
              <a:rPr lang="en-US" altLang="en-US" sz="2200" dirty="0" smtClean="0"/>
              <a:t>:</a:t>
            </a:r>
          </a:p>
          <a:p>
            <a:endParaRPr lang="en-US" alt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200" dirty="0"/>
              <a:t> process </a:t>
            </a:r>
            <a:r>
              <a:rPr lang="en-US" altLang="en-US" sz="2200" dirty="0" smtClean="0"/>
              <a:t>creation</a:t>
            </a:r>
            <a:endParaRPr lang="en-US" altLang="en-US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200" dirty="0"/>
              <a:t> process termination</a:t>
            </a:r>
            <a:r>
              <a:rPr lang="en-US" altLang="en-US" sz="2200" dirty="0" smtClean="0"/>
              <a:t>,</a:t>
            </a:r>
            <a:endParaRPr lang="en-US" altLang="en-US" sz="2200" dirty="0"/>
          </a:p>
          <a:p>
            <a:pPr lvl="1"/>
            <a:endParaRPr lang="en-US" altLang="en-US" sz="2200" dirty="0"/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</a:pPr>
            <a:endParaRPr kumimoji="1" lang="en-US" altLang="en-US" sz="2200" b="1" dirty="0">
              <a:solidFill>
                <a:srgbClr val="3366FF"/>
              </a:solidFill>
              <a:latin typeface="Helvetica" pitchFamily="-8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7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Autofit/>
          </a:bodyPr>
          <a:lstStyle/>
          <a:p>
            <a:r>
              <a:rPr lang="en-US" sz="4400" dirty="0"/>
              <a:t>What is an Operating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program that acts as an intermediary between a user of a computer and the computer </a:t>
            </a:r>
            <a:r>
              <a:rPr lang="en-US" dirty="0" smtClean="0"/>
              <a:t>hardware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Operating system goals:</a:t>
            </a:r>
          </a:p>
          <a:p>
            <a:pPr lvl="1"/>
            <a:r>
              <a:rPr lang="en-US" sz="2400" dirty="0"/>
              <a:t>Execute user programs and make solving user problems easier</a:t>
            </a:r>
          </a:p>
          <a:p>
            <a:pPr lvl="1"/>
            <a:r>
              <a:rPr lang="en-US" sz="2400" dirty="0"/>
              <a:t>Make the computer system convenient to use</a:t>
            </a:r>
          </a:p>
          <a:p>
            <a:pPr lvl="1"/>
            <a:r>
              <a:rPr lang="en-US" sz="2400" dirty="0"/>
              <a:t>Use the computer hardware in an efficient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10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561182"/>
            <a:ext cx="6172200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Creation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40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1" y="1907232"/>
            <a:ext cx="7696200" cy="4612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2200" b="1" dirty="0">
                <a:solidFill>
                  <a:srgbClr val="3366FF"/>
                </a:solidFill>
              </a:rPr>
              <a:t>Parent</a:t>
            </a:r>
            <a:r>
              <a:rPr lang="en-US" altLang="en-US" sz="2200" b="1" dirty="0"/>
              <a:t> </a:t>
            </a:r>
            <a:r>
              <a:rPr lang="en-US" altLang="en-US" sz="2200" dirty="0"/>
              <a:t>process create </a:t>
            </a:r>
            <a:r>
              <a:rPr lang="en-US" altLang="en-US" sz="2200" b="1" dirty="0">
                <a:solidFill>
                  <a:srgbClr val="3366FF"/>
                </a:solidFill>
              </a:rPr>
              <a:t>children</a:t>
            </a:r>
            <a:r>
              <a:rPr lang="en-US" altLang="en-US" sz="2200" b="1" dirty="0"/>
              <a:t> </a:t>
            </a:r>
            <a:r>
              <a:rPr lang="en-US" altLang="en-US" sz="2200" dirty="0"/>
              <a:t>processes, which, in turn create other processes, forming a </a:t>
            </a:r>
            <a:r>
              <a:rPr lang="en-US" altLang="en-US" sz="2200" b="1" dirty="0">
                <a:solidFill>
                  <a:srgbClr val="3366FF"/>
                </a:solidFill>
              </a:rPr>
              <a:t>tree</a:t>
            </a:r>
            <a:r>
              <a:rPr lang="en-US" altLang="en-US" sz="2200" dirty="0"/>
              <a:t> of processes</a:t>
            </a:r>
          </a:p>
          <a:p>
            <a:pPr algn="just"/>
            <a:r>
              <a:rPr lang="en-US" altLang="en-US" sz="2200" dirty="0"/>
              <a:t>Generally, process identified and managed via a</a:t>
            </a:r>
            <a:r>
              <a:rPr lang="en-US" altLang="en-US" sz="2200" b="1" dirty="0"/>
              <a:t> </a:t>
            </a:r>
            <a:r>
              <a:rPr lang="en-US" altLang="en-US" sz="2200" b="1" dirty="0">
                <a:solidFill>
                  <a:srgbClr val="3366FF"/>
                </a:solidFill>
              </a:rPr>
              <a:t>process identifier </a:t>
            </a:r>
            <a:r>
              <a:rPr lang="en-US" altLang="en-US" sz="2200" dirty="0"/>
              <a:t>(</a:t>
            </a:r>
            <a:r>
              <a:rPr lang="en-US" altLang="en-US" sz="2200" b="1" dirty="0" err="1">
                <a:solidFill>
                  <a:srgbClr val="3366FF"/>
                </a:solidFill>
              </a:rPr>
              <a:t>pid</a:t>
            </a:r>
            <a:r>
              <a:rPr lang="en-US" altLang="en-US" sz="2200" dirty="0"/>
              <a:t>)</a:t>
            </a:r>
          </a:p>
          <a:p>
            <a:pPr algn="just"/>
            <a:r>
              <a:rPr lang="en-US" altLang="en-US" sz="2200" dirty="0"/>
              <a:t>Resource sharing options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200" dirty="0"/>
              <a:t>Parent and children share all resources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200" dirty="0"/>
              <a:t>Children share subset of parent</a:t>
            </a:r>
            <a:r>
              <a:rPr lang="ja-JP" altLang="en-US" sz="2200" dirty="0"/>
              <a:t>’</a:t>
            </a:r>
            <a:r>
              <a:rPr lang="en-US" altLang="ja-JP" sz="2200" dirty="0"/>
              <a:t>s resources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200" dirty="0"/>
              <a:t>Parent and child share no resources</a:t>
            </a:r>
          </a:p>
          <a:p>
            <a:pPr algn="just"/>
            <a:r>
              <a:rPr lang="en-US" altLang="en-US" sz="2200" dirty="0"/>
              <a:t>Execution options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200" dirty="0"/>
              <a:t>Parent and children execute concurrently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altLang="en-US" sz="2200" dirty="0"/>
              <a:t>Parent waits until children terminate</a:t>
            </a:r>
          </a:p>
          <a:p>
            <a:endParaRPr lang="en-US" altLang="en-US" sz="2200" dirty="0"/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</a:pPr>
            <a:endParaRPr kumimoji="1" lang="en-US" altLang="en-US" sz="2200" b="1" dirty="0">
              <a:solidFill>
                <a:srgbClr val="3366FF"/>
              </a:solidFill>
              <a:latin typeface="Helvetica" pitchFamily="-8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14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533400"/>
            <a:ext cx="60611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A Tree of Processes in Linux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41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pic>
        <p:nvPicPr>
          <p:cNvPr id="9" name="Picture 1" descr="3_08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36737"/>
            <a:ext cx="7061200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010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Creation (Cont.)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42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800" y="1295400"/>
            <a:ext cx="77100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Address space</a:t>
            </a:r>
          </a:p>
          <a:p>
            <a:pPr lvl="1"/>
            <a:r>
              <a:rPr lang="en-US" altLang="en-US" sz="2400" dirty="0"/>
              <a:t>Child duplicate of parent</a:t>
            </a:r>
          </a:p>
          <a:p>
            <a:pPr lvl="1"/>
            <a:r>
              <a:rPr lang="en-US" altLang="en-US" sz="2400" dirty="0"/>
              <a:t>Child has a program loaded into it</a:t>
            </a:r>
          </a:p>
          <a:p>
            <a:r>
              <a:rPr lang="en-US" altLang="en-US" sz="2400" dirty="0"/>
              <a:t>UNIX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exec()</a:t>
            </a:r>
            <a:r>
              <a:rPr lang="en-US" altLang="en-US" sz="2400" dirty="0"/>
              <a:t> 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fork()</a:t>
            </a:r>
            <a:r>
              <a:rPr lang="en-US" altLang="en-US" sz="2400" dirty="0"/>
              <a:t> to replace the process</a:t>
            </a:r>
            <a:r>
              <a:rPr lang="ja-JP" altLang="en-US" sz="2400" dirty="0"/>
              <a:t>’</a:t>
            </a:r>
            <a:r>
              <a:rPr lang="en-US" altLang="ja-JP" sz="2400" dirty="0"/>
              <a:t> memory space with a new program</a:t>
            </a:r>
            <a:endParaRPr lang="en-US" altLang="en-US" sz="2400" dirty="0"/>
          </a:p>
        </p:txBody>
      </p:sp>
      <p:pic>
        <p:nvPicPr>
          <p:cNvPr id="10" name="Picture 4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473575"/>
            <a:ext cx="64198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3577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Process Termination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43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662529"/>
            <a:ext cx="801485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altLang="en-US" sz="2400" dirty="0" smtClean="0"/>
              <a:t>  Process </a:t>
            </a:r>
            <a:r>
              <a:rPr lang="en-US" altLang="en-US" sz="2400" dirty="0"/>
              <a:t>executes last statement and then asks the operating system to 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exit()</a:t>
            </a:r>
            <a:r>
              <a:rPr lang="en-US" altLang="en-US" sz="2400" dirty="0">
                <a:cs typeface="Courier New" pitchFamily="49" charset="0"/>
              </a:rPr>
              <a:t> system call.</a:t>
            </a:r>
            <a:endParaRPr lang="en-US" altLang="en-US" sz="2400" dirty="0"/>
          </a:p>
          <a:p>
            <a:pPr lvl="1" algn="just"/>
            <a:r>
              <a:rPr lang="en-US" altLang="en-US" sz="2400" dirty="0"/>
              <a:t>Returns  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wait()</a:t>
            </a:r>
            <a:r>
              <a:rPr lang="en-US" altLang="en-US" sz="2400" dirty="0"/>
              <a:t>)</a:t>
            </a:r>
          </a:p>
          <a:p>
            <a:pPr lvl="1" algn="just"/>
            <a:r>
              <a:rPr lang="en-US" altLang="en-US" sz="2400" dirty="0"/>
              <a:t>Process</a:t>
            </a:r>
            <a:r>
              <a:rPr lang="ja-JP" altLang="en-US" sz="2400" dirty="0"/>
              <a:t>’</a:t>
            </a:r>
            <a:r>
              <a:rPr lang="en-US" altLang="ja-JP" sz="2400" dirty="0"/>
              <a:t> resources are </a:t>
            </a:r>
            <a:r>
              <a:rPr lang="en-US" altLang="ja-JP" sz="2400" dirty="0" err="1"/>
              <a:t>deallocated</a:t>
            </a:r>
            <a:r>
              <a:rPr lang="en-US" altLang="ja-JP" sz="2400" dirty="0"/>
              <a:t> by operating </a:t>
            </a:r>
            <a:r>
              <a:rPr lang="en-US" altLang="ja-JP" sz="2400" dirty="0" smtClean="0"/>
              <a:t>system</a:t>
            </a:r>
          </a:p>
          <a:p>
            <a:pPr lvl="1" algn="just"/>
            <a:endParaRPr lang="en-US" altLang="en-US" sz="2400" dirty="0"/>
          </a:p>
          <a:p>
            <a:pPr algn="just">
              <a:buFont typeface="Arial" pitchFamily="34" charset="0"/>
              <a:buChar char="•"/>
            </a:pPr>
            <a:r>
              <a:rPr lang="en-US" altLang="en-US" sz="2400" dirty="0" smtClean="0"/>
              <a:t>  Parent </a:t>
            </a:r>
            <a:r>
              <a:rPr lang="en-US" altLang="en-US" sz="2400" dirty="0"/>
              <a:t>may terminate the execution of children processes 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abort()</a:t>
            </a:r>
            <a:r>
              <a:rPr lang="en-US" altLang="en-US" sz="2400" dirty="0">
                <a:cs typeface="Courier New" pitchFamily="49" charset="0"/>
              </a:rPr>
              <a:t> system call.  Some reasons for doing so:</a:t>
            </a:r>
            <a:endParaRPr lang="en-US" altLang="en-US" sz="2400" dirty="0"/>
          </a:p>
          <a:p>
            <a:pPr lvl="1" algn="just">
              <a:buFont typeface="Wingdings" pitchFamily="2" charset="2"/>
              <a:buChar char="v"/>
            </a:pPr>
            <a:r>
              <a:rPr lang="en-US" altLang="en-US" sz="2400" dirty="0" smtClean="0"/>
              <a:t> Child </a:t>
            </a:r>
            <a:r>
              <a:rPr lang="en-US" altLang="en-US" sz="2400" dirty="0"/>
              <a:t>has exceeded allocated resources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altLang="en-US" sz="2400" dirty="0" smtClean="0"/>
              <a:t> Task </a:t>
            </a:r>
            <a:r>
              <a:rPr lang="en-US" altLang="en-US" sz="2400" dirty="0"/>
              <a:t>assigned to child is no longer required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altLang="en-US" sz="2400" dirty="0" smtClean="0"/>
              <a:t> The </a:t>
            </a:r>
            <a:r>
              <a:rPr lang="en-US" altLang="en-US" sz="2400" dirty="0"/>
              <a:t>parent is exiting and the operating systems does not allow  a child to continue if its parent terminates</a:t>
            </a:r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8504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968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 smtClean="0"/>
              <a:t>Inter Process Communication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44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3400" y="1211044"/>
            <a:ext cx="8305799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Processes within a system may be </a:t>
            </a:r>
            <a:r>
              <a:rPr lang="en-US" altLang="en-US" sz="2400" b="1" i="1" dirty="0"/>
              <a:t>independent</a:t>
            </a:r>
            <a:r>
              <a:rPr lang="en-US" altLang="en-US" sz="2400" b="1" dirty="0"/>
              <a:t> </a:t>
            </a:r>
            <a:endParaRPr lang="en-US" altLang="en-US" sz="2400" b="1" dirty="0" smtClean="0"/>
          </a:p>
          <a:p>
            <a:r>
              <a:rPr lang="en-US" altLang="en-US" sz="2400" dirty="0" smtClean="0"/>
              <a:t>or </a:t>
            </a:r>
            <a:r>
              <a:rPr lang="en-US" altLang="en-US" sz="2400" b="1" i="1" dirty="0"/>
              <a:t>cooperating</a:t>
            </a:r>
          </a:p>
          <a:p>
            <a:r>
              <a:rPr lang="en-US" altLang="en-US" sz="2400" dirty="0"/>
              <a:t>Cooperating process can affect or be affected by other processes, including sharing data</a:t>
            </a:r>
          </a:p>
          <a:p>
            <a:r>
              <a:rPr lang="en-US" altLang="en-US" sz="2400" dirty="0"/>
              <a:t>Reasons for cooperating processes: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/>
              <a:t>Information sharing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/>
              <a:t>Computation speedup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/>
              <a:t>Modularity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/>
              <a:t>Convenience	</a:t>
            </a:r>
          </a:p>
          <a:p>
            <a:r>
              <a:rPr lang="en-US" altLang="en-US" sz="2400" dirty="0"/>
              <a:t>Cooperating processes need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inter process communication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IPC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Two models of IPC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>
                <a:solidFill>
                  <a:srgbClr val="3366FF"/>
                </a:solidFill>
              </a:rPr>
              <a:t>Shared memory</a:t>
            </a:r>
          </a:p>
          <a:p>
            <a:pPr marL="688975" lvl="1" indent="-231775">
              <a:buFont typeface="Wingdings" pitchFamily="2" charset="2"/>
              <a:buChar char="ü"/>
            </a:pPr>
            <a:r>
              <a:rPr lang="en-US" altLang="en-US" sz="2400" dirty="0">
                <a:solidFill>
                  <a:srgbClr val="3366FF"/>
                </a:solidFill>
              </a:rPr>
              <a:t>Message passing</a:t>
            </a:r>
            <a:endParaRPr lang="en-US" altLang="en-US" sz="2200" dirty="0">
              <a:solidFill>
                <a:srgbClr val="3366FF"/>
              </a:solidFill>
            </a:endParaRPr>
          </a:p>
          <a:p>
            <a:pPr lvl="1"/>
            <a:endParaRPr lang="en-US" altLang="en-US" sz="2200" dirty="0"/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29895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Communications Models 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3855" y="1295400"/>
            <a:ext cx="86868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a) Message passing.  (b) shared memory. </a:t>
            </a:r>
            <a:r>
              <a:rPr lang="en-US" altLang="en-US" sz="2400" dirty="0">
                <a:cs typeface="Courier New" pitchFamily="49" charset="0"/>
              </a:rPr>
              <a:t> </a:t>
            </a:r>
          </a:p>
          <a:p>
            <a:endParaRPr lang="en-US" altLang="en-US" sz="2200" dirty="0"/>
          </a:p>
        </p:txBody>
      </p:sp>
      <p:pic>
        <p:nvPicPr>
          <p:cNvPr id="9" name="Picture 1" descr="3_1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9" y="1907232"/>
            <a:ext cx="610076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99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Cooperating Processes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46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893888"/>
            <a:ext cx="793865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Independent</a:t>
            </a:r>
            <a:r>
              <a:rPr lang="en-US" sz="2400" dirty="0"/>
              <a:t> process cannot affect or be affected by the execution of another process</a:t>
            </a:r>
          </a:p>
          <a:p>
            <a:pPr algn="just"/>
            <a:r>
              <a:rPr lang="en-US" sz="2400" b="1" i="1" dirty="0">
                <a:solidFill>
                  <a:srgbClr val="000000"/>
                </a:solidFill>
              </a:rPr>
              <a:t>Cooperating</a:t>
            </a:r>
            <a:r>
              <a:rPr lang="en-US" sz="2400" dirty="0"/>
              <a:t> process can affect or be affected by the execution of another process</a:t>
            </a:r>
          </a:p>
          <a:p>
            <a:pPr algn="just"/>
            <a:r>
              <a:rPr lang="en-US" sz="2400" dirty="0"/>
              <a:t>Advantages of process cooperation</a:t>
            </a:r>
          </a:p>
          <a:p>
            <a:pPr marL="793750" lvl="1" indent="-336550" algn="just">
              <a:buFont typeface="Wingdings" pitchFamily="2" charset="2"/>
              <a:buChar char="ü"/>
            </a:pPr>
            <a:r>
              <a:rPr lang="en-US" sz="2400" dirty="0"/>
              <a:t>Information sharing </a:t>
            </a:r>
          </a:p>
          <a:p>
            <a:pPr marL="793750" lvl="1" indent="-336550" algn="just">
              <a:buFont typeface="Wingdings" pitchFamily="2" charset="2"/>
              <a:buChar char="ü"/>
            </a:pPr>
            <a:r>
              <a:rPr lang="en-US" sz="2400" dirty="0"/>
              <a:t>Computation speed-up</a:t>
            </a:r>
          </a:p>
          <a:p>
            <a:pPr marL="793750" lvl="1" indent="-336550" algn="just">
              <a:buFont typeface="Wingdings" pitchFamily="2" charset="2"/>
              <a:buChar char="ü"/>
            </a:pPr>
            <a:r>
              <a:rPr lang="en-US" sz="2400" dirty="0"/>
              <a:t>Modularity</a:t>
            </a:r>
          </a:p>
          <a:p>
            <a:pPr marL="793750" lvl="1" indent="-336550" algn="just">
              <a:buFont typeface="Wingdings" pitchFamily="2" charset="2"/>
              <a:buChar char="ü"/>
            </a:pPr>
            <a:r>
              <a:rPr lang="en-US" sz="2400" dirty="0"/>
              <a:t>Convenience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37973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61182"/>
            <a:ext cx="6858000" cy="5762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Producer-Consumer Problem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47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893888"/>
            <a:ext cx="74676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Paradigm for cooperating processes, </a:t>
            </a:r>
            <a:r>
              <a:rPr lang="en-US" sz="2400" i="1" dirty="0"/>
              <a:t>producer</a:t>
            </a:r>
            <a:r>
              <a:rPr lang="en-US" sz="2400" dirty="0"/>
              <a:t> process produces information that is consumed by a </a:t>
            </a:r>
            <a:r>
              <a:rPr lang="en-US" sz="2400" i="1" dirty="0"/>
              <a:t>consumer</a:t>
            </a:r>
            <a:r>
              <a:rPr lang="en-US" sz="2400" dirty="0"/>
              <a:t> process</a:t>
            </a:r>
          </a:p>
          <a:p>
            <a:pPr lvl="1"/>
            <a:r>
              <a:rPr lang="en-US" sz="2400" b="1" dirty="0">
                <a:solidFill>
                  <a:srgbClr val="3366FF"/>
                </a:solidFill>
              </a:rPr>
              <a:t>unbounded-buffer </a:t>
            </a:r>
            <a:r>
              <a:rPr lang="en-US" sz="2400" dirty="0"/>
              <a:t>places no practical limit on the size of the buffer</a:t>
            </a:r>
          </a:p>
          <a:p>
            <a:pPr lvl="1"/>
            <a:r>
              <a:rPr lang="en-US" sz="2400" b="1" dirty="0">
                <a:solidFill>
                  <a:srgbClr val="3366FF"/>
                </a:solidFill>
              </a:rPr>
              <a:t>bounded-buffer </a:t>
            </a:r>
            <a:r>
              <a:rPr lang="en-US" sz="2400" dirty="0"/>
              <a:t>assumes that there is a fixed buffer size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6278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5823" y="11430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Bounded Buffer </a:t>
            </a:r>
            <a:r>
              <a:rPr lang="en-US" sz="4000" dirty="0"/>
              <a:t>–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Shared-Memory </a:t>
            </a:r>
            <a:r>
              <a:rPr lang="en-US" sz="4000" dirty="0"/>
              <a:t>Solution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48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399" y="1828800"/>
            <a:ext cx="82296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Shared data</a:t>
            </a:r>
          </a:p>
          <a:p>
            <a:pPr marL="1598613" lvl="3"/>
            <a:r>
              <a:rPr lang="en-US" sz="2400" dirty="0">
                <a:cs typeface="Courier New" pitchFamily="49" charset="0"/>
              </a:rPr>
              <a:t>#define BUFFER_SIZE 10</a:t>
            </a:r>
          </a:p>
          <a:p>
            <a:pPr marL="1598613" lvl="3"/>
            <a:r>
              <a:rPr lang="en-US" sz="2400" dirty="0" err="1">
                <a:cs typeface="Courier New" pitchFamily="49" charset="0"/>
              </a:rPr>
              <a:t>typedef</a:t>
            </a:r>
            <a:r>
              <a:rPr lang="en-US" sz="2400" dirty="0">
                <a:cs typeface="Courier New" pitchFamily="49" charset="0"/>
              </a:rPr>
              <a:t> </a:t>
            </a:r>
            <a:r>
              <a:rPr lang="en-US" sz="2400" dirty="0" err="1">
                <a:cs typeface="Courier New" pitchFamily="49" charset="0"/>
              </a:rPr>
              <a:t>struct</a:t>
            </a:r>
            <a:r>
              <a:rPr lang="en-US" sz="2400" dirty="0">
                <a:cs typeface="Courier New" pitchFamily="49" charset="0"/>
              </a:rPr>
              <a:t> {</a:t>
            </a:r>
          </a:p>
          <a:p>
            <a:pPr marL="1598613" lvl="3"/>
            <a:r>
              <a:rPr lang="en-US" sz="2400" dirty="0">
                <a:cs typeface="Courier New" pitchFamily="49" charset="0"/>
              </a:rPr>
              <a:t>	. . .</a:t>
            </a:r>
          </a:p>
          <a:p>
            <a:pPr marL="1598613" lvl="3"/>
            <a:r>
              <a:rPr lang="en-US" sz="2400" dirty="0">
                <a:cs typeface="Courier New" pitchFamily="49" charset="0"/>
              </a:rPr>
              <a:t>} item;</a:t>
            </a:r>
          </a:p>
          <a:p>
            <a:pPr marL="1598613" lvl="3"/>
            <a:endParaRPr lang="en-US" sz="2400" dirty="0">
              <a:cs typeface="Courier New" pitchFamily="49" charset="0"/>
            </a:endParaRPr>
          </a:p>
          <a:p>
            <a:pPr marL="1598613" lvl="3"/>
            <a:r>
              <a:rPr lang="en-US" sz="2400" dirty="0">
                <a:cs typeface="Courier New" pitchFamily="49" charset="0"/>
              </a:rPr>
              <a:t>item buffer[BUFFER_SIZE];</a:t>
            </a:r>
          </a:p>
          <a:p>
            <a:pPr marL="1598613" lvl="3"/>
            <a:r>
              <a:rPr lang="en-US" sz="2400" dirty="0" err="1">
                <a:cs typeface="Courier New" pitchFamily="49" charset="0"/>
              </a:rPr>
              <a:t>int</a:t>
            </a:r>
            <a:r>
              <a:rPr lang="en-US" sz="2400" dirty="0">
                <a:cs typeface="Courier New" pitchFamily="49" charset="0"/>
              </a:rPr>
              <a:t> in = 0;</a:t>
            </a:r>
          </a:p>
          <a:p>
            <a:pPr marL="1598613" lvl="3"/>
            <a:r>
              <a:rPr lang="en-US" sz="2400" dirty="0" err="1">
                <a:cs typeface="Courier New" pitchFamily="49" charset="0"/>
              </a:rPr>
              <a:t>int</a:t>
            </a:r>
            <a:r>
              <a:rPr lang="en-US" sz="2400" dirty="0">
                <a:cs typeface="Courier New" pitchFamily="49" charset="0"/>
              </a:rPr>
              <a:t> out = 0;</a:t>
            </a:r>
          </a:p>
          <a:p>
            <a:pPr marL="1598613" lvl="3"/>
            <a:endParaRPr lang="en-US" sz="2400" dirty="0"/>
          </a:p>
          <a:p>
            <a:r>
              <a:rPr lang="en-US" sz="2400" dirty="0"/>
              <a:t>Solution is correct, but can only use BUFFER_SIZE-1 elements</a:t>
            </a:r>
            <a:endParaRPr lang="en-US" sz="2200" dirty="0"/>
          </a:p>
          <a:p>
            <a:pPr marL="1598613" lvl="3"/>
            <a:endParaRPr lang="en-US" sz="2200" b="1" dirty="0"/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76854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92023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Bounded-Buffer – Producer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49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447800"/>
            <a:ext cx="793865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2200" dirty="0">
              <a:latin typeface="Monaco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item </a:t>
            </a:r>
            <a:r>
              <a:rPr lang="en-US" sz="2400" dirty="0" err="1"/>
              <a:t>next_produced</a:t>
            </a:r>
            <a:r>
              <a:rPr lang="en-US" sz="2400" dirty="0"/>
              <a:t>;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while (true) {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	/* produce an item in next produced */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	while (((in + 1) % BUFFER_SIZE) == out)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		; /* do nothing */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	buffer[in] = </a:t>
            </a:r>
            <a:r>
              <a:rPr lang="en-US" sz="2400" dirty="0" err="1"/>
              <a:t>next_produced</a:t>
            </a:r>
            <a:r>
              <a:rPr lang="en-US" sz="2400" dirty="0"/>
              <a:t>;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	in = (in + 1) % BUFFER_SIZE; 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} </a:t>
            </a:r>
          </a:p>
          <a:p>
            <a:pPr>
              <a:defRPr/>
            </a:pPr>
            <a:endParaRPr lang="en-US" sz="2200" dirty="0">
              <a:latin typeface="Monaco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	</a:t>
            </a:r>
          </a:p>
          <a:p>
            <a:pPr marL="7168674" lvl="4">
              <a:defRPr/>
            </a:pPr>
            <a:endParaRPr lang="en-US" sz="2200" dirty="0">
              <a:ea typeface="ＭＳ Ｐゴシック" charset="0"/>
            </a:endParaRP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14153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System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458200" cy="4495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Computer system can be divided into four components: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Hardware – provides basic computing resources</a:t>
            </a:r>
          </a:p>
          <a:p>
            <a:pPr lvl="2">
              <a:spcBef>
                <a:spcPts val="0"/>
              </a:spcBef>
            </a:pPr>
            <a:r>
              <a:rPr lang="en-US" sz="2400" dirty="0"/>
              <a:t>CPU, memory, I/O devices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Operating system</a:t>
            </a:r>
          </a:p>
          <a:p>
            <a:pPr lvl="2">
              <a:spcBef>
                <a:spcPts val="0"/>
              </a:spcBef>
            </a:pPr>
            <a:r>
              <a:rPr lang="en-US" sz="2400" dirty="0"/>
              <a:t>Controls and coordinates use of hardware among various applications and users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Application programs – define the ways in which the system resources are used to solve the computing problems of the users</a:t>
            </a:r>
          </a:p>
          <a:p>
            <a:pPr lvl="2">
              <a:spcBef>
                <a:spcPts val="0"/>
              </a:spcBef>
            </a:pPr>
            <a:r>
              <a:rPr lang="en-US" sz="2400" dirty="0"/>
              <a:t>Word processors, compilers, web </a:t>
            </a:r>
            <a:r>
              <a:rPr lang="en-US" sz="2400" dirty="0" smtClean="0"/>
              <a:t>browsers.</a:t>
            </a:r>
          </a:p>
          <a:p>
            <a:pPr lvl="1">
              <a:spcBef>
                <a:spcPts val="0"/>
              </a:spcBef>
            </a:pPr>
            <a:r>
              <a:rPr lang="en-US" sz="2600" dirty="0" smtClean="0"/>
              <a:t>Users</a:t>
            </a:r>
            <a:endParaRPr lang="en-US" sz="2600" dirty="0"/>
          </a:p>
          <a:p>
            <a:pPr lvl="2">
              <a:spcBef>
                <a:spcPts val="0"/>
              </a:spcBef>
            </a:pPr>
            <a:r>
              <a:rPr lang="en-US" sz="2400" dirty="0"/>
              <a:t>People, machines, other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410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Bounded Buffer – Consumer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50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371600"/>
            <a:ext cx="79386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Courier New" pitchFamily="49" charset="0"/>
              </a:rPr>
              <a:t>item </a:t>
            </a:r>
            <a:r>
              <a:rPr lang="en-US" sz="2400" dirty="0" err="1">
                <a:cs typeface="Courier New" pitchFamily="49" charset="0"/>
              </a:rPr>
              <a:t>next_consumed</a:t>
            </a:r>
            <a:r>
              <a:rPr lang="en-US" sz="2400" dirty="0">
                <a:cs typeface="Courier New" pitchFamily="49" charset="0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ourier New" pitchFamily="49" charset="0"/>
              </a:rPr>
              <a:t>while (true) {</a:t>
            </a:r>
            <a:br>
              <a:rPr lang="en-US" sz="2400" dirty="0">
                <a:cs typeface="Courier New" pitchFamily="49" charset="0"/>
              </a:rPr>
            </a:br>
            <a:r>
              <a:rPr lang="en-US" sz="2400" dirty="0">
                <a:cs typeface="Courier New" pitchFamily="49" charset="0"/>
              </a:rPr>
              <a:t>	while (in == out)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ourier New" pitchFamily="49" charset="0"/>
              </a:rPr>
              <a:t>		; /* do nothing */</a:t>
            </a:r>
            <a:br>
              <a:rPr lang="en-US" sz="2400" dirty="0">
                <a:cs typeface="Courier New" pitchFamily="49" charset="0"/>
              </a:rPr>
            </a:br>
            <a:r>
              <a:rPr lang="en-US" sz="2400" dirty="0">
                <a:cs typeface="Courier New" pitchFamily="49" charset="0"/>
              </a:rPr>
              <a:t>	</a:t>
            </a:r>
            <a:r>
              <a:rPr lang="en-US" sz="2400" dirty="0" err="1">
                <a:cs typeface="Courier New" pitchFamily="49" charset="0"/>
              </a:rPr>
              <a:t>next_consumed</a:t>
            </a:r>
            <a:r>
              <a:rPr lang="en-US" sz="2400" dirty="0">
                <a:cs typeface="Courier New" pitchFamily="49" charset="0"/>
              </a:rPr>
              <a:t> = buffer[out];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ourier New" pitchFamily="49" charset="0"/>
              </a:rPr>
              <a:t>	out = (out + 1) % </a:t>
            </a:r>
            <a:r>
              <a:rPr lang="en-US" sz="2400" dirty="0" err="1">
                <a:cs typeface="Courier New" pitchFamily="49" charset="0"/>
              </a:rPr>
              <a:t>BUFFER_SIZE;a</a:t>
            </a:r>
            <a:r>
              <a:rPr lang="en-US" sz="2400" dirty="0">
                <a:cs typeface="Courier New" pitchFamily="49" charset="0"/>
              </a:rPr>
              <a:t/>
            </a:r>
            <a:br>
              <a:rPr lang="en-US" sz="2400" dirty="0">
                <a:cs typeface="Courier New" pitchFamily="49" charset="0"/>
              </a:rPr>
            </a:br>
            <a:r>
              <a:rPr lang="en-US" sz="2400" dirty="0">
                <a:cs typeface="Courier New" pitchFamily="49" charset="0"/>
              </a:rPr>
              <a:t>	/* consume the item in next consumed */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ourier New" pitchFamily="49" charset="0"/>
              </a:rPr>
              <a:t>} 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9119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00138"/>
            <a:ext cx="67469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 smtClean="0"/>
              <a:t>Inter Process </a:t>
            </a:r>
            <a:r>
              <a:rPr lang="en-US" altLang="en-US" sz="4000" dirty="0"/>
              <a:t>Communication –  Shared Memory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51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893888"/>
            <a:ext cx="7938655" cy="4512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indent="-344488" algn="just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400" dirty="0"/>
              <a:t>An area of memory shared among the processes that wish to </a:t>
            </a:r>
            <a:r>
              <a:rPr lang="en-US" altLang="en-US" sz="2400" dirty="0" smtClean="0"/>
              <a:t>communicate</a:t>
            </a:r>
          </a:p>
          <a:p>
            <a:pPr marL="404813" indent="-344488" algn="just">
              <a:lnSpc>
                <a:spcPct val="90000"/>
              </a:lnSpc>
              <a:buFont typeface="Wingdings" pitchFamily="2" charset="2"/>
              <a:buChar char="ü"/>
            </a:pPr>
            <a:endParaRPr lang="en-US" altLang="en-US" sz="2400" dirty="0"/>
          </a:p>
          <a:p>
            <a:pPr marL="404813" indent="-344488" algn="just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400" dirty="0"/>
              <a:t>The communication is under the control of the users processes not the operating system</a:t>
            </a:r>
            <a:r>
              <a:rPr lang="en-US" altLang="en-US" sz="2400" dirty="0" smtClean="0"/>
              <a:t>.</a:t>
            </a:r>
          </a:p>
          <a:p>
            <a:pPr marL="404813" indent="-344488" algn="just">
              <a:lnSpc>
                <a:spcPct val="90000"/>
              </a:lnSpc>
              <a:buFont typeface="Wingdings" pitchFamily="2" charset="2"/>
              <a:buChar char="ü"/>
            </a:pPr>
            <a:endParaRPr lang="en-US" altLang="en-US" sz="2400" dirty="0"/>
          </a:p>
          <a:p>
            <a:pPr marL="404813" indent="-344488" algn="just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400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sz="24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9614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8223" y="1100138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 smtClean="0"/>
              <a:t>Inter Process </a:t>
            </a:r>
            <a:r>
              <a:rPr lang="en-US" altLang="en-US" sz="4000" dirty="0"/>
              <a:t>Communication – Message Passing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52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893888"/>
            <a:ext cx="8014855" cy="439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Mechanism for processes to communicate and to synchronize their actions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Message system – 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  <a:endParaRPr lang="en-US" altLang="en-US" sz="2200" dirty="0"/>
          </a:p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10978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3423" y="631826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Message Passing (Cont.)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53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8686800" cy="565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If processes </a:t>
            </a:r>
            <a:r>
              <a:rPr lang="en-US" altLang="en-US" sz="2400" i="1" dirty="0"/>
              <a:t>P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Q</a:t>
            </a:r>
            <a:r>
              <a:rPr lang="en-US" altLang="en-US" sz="24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Establish a </a:t>
            </a:r>
            <a:r>
              <a:rPr lang="en-US" altLang="en-US" sz="2400" b="1" i="1" dirty="0"/>
              <a:t>communication</a:t>
            </a:r>
            <a:r>
              <a:rPr lang="en-US" altLang="en-US" sz="2400" b="1" dirty="0"/>
              <a:t> </a:t>
            </a:r>
            <a:r>
              <a:rPr lang="en-US" altLang="en-US" sz="2400" b="1" i="1" dirty="0"/>
              <a:t>link</a:t>
            </a:r>
            <a:r>
              <a:rPr lang="en-US" altLang="en-US" sz="2400" b="1" dirty="0"/>
              <a:t> </a:t>
            </a:r>
            <a:r>
              <a:rPr lang="en-US" altLang="en-US" sz="24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Exchange messages via send/receive</a:t>
            </a: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Implementation </a:t>
            </a:r>
            <a:r>
              <a:rPr lang="en-US" altLang="en-US" sz="2400" dirty="0"/>
              <a:t>issues: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How are links established?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Can a link be associated with more than two processes?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How many links can there be between every pair of communicating processes?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What is the capacity of a link?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Is the size of a message that the link can accommodate fixed or variable?</a:t>
            </a:r>
          </a:p>
          <a:p>
            <a:pPr marL="688975" lvl="1" indent="-231775">
              <a:buFont typeface="Arial" pitchFamily="34" charset="0"/>
              <a:buChar char="•"/>
            </a:pPr>
            <a:r>
              <a:rPr lang="en-US" altLang="en-US" sz="2400" dirty="0"/>
              <a:t>Is a link unidirectional or bi-directional?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34927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944" y="631826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Message Passing (Cont.)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54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295400"/>
            <a:ext cx="8014855" cy="469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Implementation of communication </a:t>
            </a:r>
            <a:r>
              <a:rPr lang="en-US" altLang="en-US" sz="2200" dirty="0" smtClean="0"/>
              <a:t>link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 lvl="1">
              <a:lnSpc>
                <a:spcPct val="90000"/>
              </a:lnSpc>
            </a:pPr>
            <a:r>
              <a:rPr lang="en-US" altLang="en-US" sz="2200" b="1" dirty="0"/>
              <a:t>Physical:</a:t>
            </a:r>
          </a:p>
          <a:p>
            <a:pPr marL="1139825" lvl="2" indent="-225425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/>
              <a:t>Shared memory</a:t>
            </a:r>
          </a:p>
          <a:p>
            <a:pPr marL="1139825" lvl="2" indent="-225425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/>
              <a:t>Hardware bus</a:t>
            </a:r>
          </a:p>
          <a:p>
            <a:pPr marL="1139825" lvl="2" indent="-225425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 smtClean="0"/>
              <a:t>Network</a:t>
            </a:r>
          </a:p>
          <a:p>
            <a:pPr lvl="2">
              <a:lnSpc>
                <a:spcPct val="90000"/>
              </a:lnSpc>
            </a:pPr>
            <a:endParaRPr lang="en-US" altLang="en-US" sz="2200" dirty="0" smtClean="0"/>
          </a:p>
          <a:p>
            <a:pPr lvl="2">
              <a:lnSpc>
                <a:spcPct val="90000"/>
              </a:lnSpc>
            </a:pPr>
            <a:endParaRPr lang="en-US" altLang="en-US" sz="2200" dirty="0"/>
          </a:p>
          <a:p>
            <a:pPr lvl="1">
              <a:lnSpc>
                <a:spcPct val="90000"/>
              </a:lnSpc>
            </a:pPr>
            <a:r>
              <a:rPr lang="en-US" altLang="en-US" sz="2200" b="1" dirty="0"/>
              <a:t>Logical: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/>
              <a:t> Direct or indirect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/>
              <a:t> Synchronous or asynchronous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en-US" sz="2200" dirty="0"/>
              <a:t> Automatic or explicit buffering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41822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944" y="631826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Direct Communication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524000"/>
            <a:ext cx="74676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Properties </a:t>
            </a:r>
            <a:r>
              <a:rPr lang="en-US" altLang="en-US" sz="2400" dirty="0"/>
              <a:t>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8951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31826"/>
            <a:ext cx="6553200" cy="576262"/>
          </a:xfrm>
        </p:spPr>
        <p:txBody>
          <a:bodyPr>
            <a:noAutofit/>
          </a:bodyPr>
          <a:lstStyle/>
          <a:p>
            <a:r>
              <a:rPr lang="en-US" altLang="en-US" sz="4400" dirty="0"/>
              <a:t>Indirect Communication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56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560016"/>
            <a:ext cx="76962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/>
              <a:t>Messages are directed and received from mailboxes (also referred to as ports)</a:t>
            </a:r>
          </a:p>
          <a:p>
            <a:pPr lvl="1"/>
            <a:r>
              <a:rPr lang="en-US" altLang="en-US" sz="2200" dirty="0"/>
              <a:t>Each mailbox has a unique id</a:t>
            </a:r>
          </a:p>
          <a:p>
            <a:pPr lvl="1"/>
            <a:r>
              <a:rPr lang="en-US" altLang="en-US" sz="2200" dirty="0"/>
              <a:t>Processes can communicate only if they share a </a:t>
            </a:r>
            <a:r>
              <a:rPr lang="en-US" altLang="en-US" sz="2200" dirty="0" smtClean="0"/>
              <a:t>mailbox</a:t>
            </a:r>
          </a:p>
          <a:p>
            <a:pPr lvl="1"/>
            <a:endParaRPr lang="en-US" altLang="en-US" sz="2200" dirty="0"/>
          </a:p>
          <a:p>
            <a:r>
              <a:rPr lang="en-US" altLang="en-US" sz="2200" b="1" dirty="0"/>
              <a:t>Properties of communication link</a:t>
            </a:r>
          </a:p>
          <a:p>
            <a:pPr marL="695325" lvl="1" indent="-290513">
              <a:buFont typeface="Wingdings" pitchFamily="2" charset="2"/>
              <a:buChar char="ü"/>
            </a:pPr>
            <a:r>
              <a:rPr lang="en-US" altLang="en-US" sz="2200" dirty="0"/>
              <a:t>Link established only if processes share a common mailbox</a:t>
            </a:r>
          </a:p>
          <a:p>
            <a:pPr marL="695325" lvl="1" indent="-290513">
              <a:buFont typeface="Wingdings" pitchFamily="2" charset="2"/>
              <a:buChar char="ü"/>
            </a:pPr>
            <a:r>
              <a:rPr lang="en-US" altLang="en-US" sz="2200" dirty="0"/>
              <a:t>A link may be associated with many processes</a:t>
            </a:r>
          </a:p>
          <a:p>
            <a:pPr marL="695325" lvl="1" indent="-290513">
              <a:buFont typeface="Wingdings" pitchFamily="2" charset="2"/>
              <a:buChar char="ü"/>
            </a:pPr>
            <a:r>
              <a:rPr lang="en-US" altLang="en-US" sz="2200" dirty="0"/>
              <a:t>Each pair of processes may share several communication links</a:t>
            </a:r>
          </a:p>
          <a:p>
            <a:pPr marL="695325" lvl="1" indent="-290513">
              <a:buFont typeface="Wingdings" pitchFamily="2" charset="2"/>
              <a:buChar char="ü"/>
            </a:pPr>
            <a:r>
              <a:rPr lang="en-US" altLang="en-US" sz="2200" dirty="0"/>
              <a:t>Link may be unidirectional or bi-directional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26135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944" y="631826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Indirect Communication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57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599" y="1893888"/>
            <a:ext cx="7772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destroy a </a:t>
            </a:r>
            <a:r>
              <a:rPr lang="en-US" altLang="en-US" sz="2400" dirty="0" smtClean="0"/>
              <a:t>mailbox</a:t>
            </a:r>
          </a:p>
          <a:p>
            <a:pPr lvl="1"/>
            <a:endParaRPr lang="en-US" altLang="en-US" sz="2400" dirty="0"/>
          </a:p>
          <a:p>
            <a:r>
              <a:rPr lang="en-US" altLang="en-US" sz="2400" dirty="0"/>
              <a:t>Primitives are defined as:</a:t>
            </a:r>
          </a:p>
          <a:p>
            <a:r>
              <a:rPr lang="en-US" altLang="en-US" sz="2400" dirty="0"/>
              <a:t>	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r>
              <a:rPr lang="en-US" altLang="en-US" sz="2400" dirty="0"/>
              <a:t>	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</a:t>
            </a:r>
            <a:r>
              <a:rPr lang="en-US" altLang="en-US" sz="2400" dirty="0" smtClean="0"/>
              <a:t>					      mailbox </a:t>
            </a:r>
            <a:r>
              <a:rPr lang="en-US" altLang="en-US" sz="2400" dirty="0"/>
              <a:t>A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01453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944" y="631826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Indirect Communication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58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893888"/>
            <a:ext cx="80148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b="1" dirty="0"/>
              <a:t>Mailbox sharing</a:t>
            </a:r>
          </a:p>
          <a:p>
            <a:pPr lvl="1"/>
            <a:r>
              <a:rPr lang="en-US" altLang="en-US" sz="2200" i="1" dirty="0"/>
              <a:t>P</a:t>
            </a:r>
            <a:r>
              <a:rPr lang="en-US" altLang="en-US" sz="2200" i="1" baseline="-25000" dirty="0"/>
              <a:t>1</a:t>
            </a:r>
            <a:r>
              <a:rPr lang="en-US" altLang="en-US" sz="2200" i="1" dirty="0"/>
              <a:t>, P</a:t>
            </a:r>
            <a:r>
              <a:rPr lang="en-US" altLang="en-US" sz="2200" i="1" baseline="-25000" dirty="0"/>
              <a:t>2</a:t>
            </a:r>
            <a:r>
              <a:rPr lang="en-US" altLang="en-US" sz="2200" i="1" dirty="0"/>
              <a:t>,</a:t>
            </a:r>
            <a:r>
              <a:rPr lang="en-US" altLang="en-US" sz="2200" dirty="0"/>
              <a:t> and</a:t>
            </a:r>
            <a:r>
              <a:rPr lang="en-US" altLang="en-US" sz="2200" i="1" dirty="0"/>
              <a:t> P</a:t>
            </a:r>
            <a:r>
              <a:rPr lang="en-US" altLang="en-US" sz="2200" i="1" baseline="-25000" dirty="0"/>
              <a:t>3</a:t>
            </a:r>
            <a:r>
              <a:rPr lang="en-US" altLang="en-US" sz="2200" dirty="0"/>
              <a:t> share mailbox A</a:t>
            </a:r>
          </a:p>
          <a:p>
            <a:pPr lvl="1"/>
            <a:r>
              <a:rPr lang="en-US" altLang="en-US" sz="2200" i="1" dirty="0"/>
              <a:t>P</a:t>
            </a:r>
            <a:r>
              <a:rPr lang="en-US" altLang="en-US" sz="2200" i="1" baseline="-25000" dirty="0"/>
              <a:t>1</a:t>
            </a:r>
            <a:r>
              <a:rPr lang="en-US" altLang="en-US" sz="2200" dirty="0"/>
              <a:t>, sends;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2</a:t>
            </a:r>
            <a:r>
              <a:rPr lang="en-US" altLang="en-US" sz="2200" i="1" dirty="0"/>
              <a:t> </a:t>
            </a:r>
            <a:r>
              <a:rPr lang="en-US" altLang="en-US" sz="2200" dirty="0"/>
              <a:t>and</a:t>
            </a:r>
            <a:r>
              <a:rPr lang="en-US" altLang="en-US" sz="2200" i="1" dirty="0"/>
              <a:t> P</a:t>
            </a:r>
            <a:r>
              <a:rPr lang="en-US" altLang="en-US" sz="2200" i="1" baseline="-25000" dirty="0"/>
              <a:t>3</a:t>
            </a:r>
            <a:r>
              <a:rPr lang="en-US" altLang="en-US" sz="2200" dirty="0"/>
              <a:t> receive</a:t>
            </a:r>
          </a:p>
          <a:p>
            <a:pPr lvl="1"/>
            <a:r>
              <a:rPr lang="en-US" altLang="en-US" sz="2200" dirty="0"/>
              <a:t>Who gets the message?</a:t>
            </a:r>
          </a:p>
          <a:p>
            <a:endParaRPr lang="en-US" altLang="en-US" sz="2200" b="1" dirty="0" smtClean="0"/>
          </a:p>
          <a:p>
            <a:r>
              <a:rPr lang="en-US" altLang="en-US" sz="2200" b="1" dirty="0" smtClean="0"/>
              <a:t>Solutions</a:t>
            </a:r>
            <a:endParaRPr lang="en-US" altLang="en-US" sz="2200" b="1" dirty="0"/>
          </a:p>
          <a:p>
            <a:pPr marL="755650" lvl="1" indent="-290513">
              <a:buFont typeface="Wingdings" pitchFamily="2" charset="2"/>
              <a:buChar char="Ø"/>
            </a:pPr>
            <a:r>
              <a:rPr lang="en-US" altLang="en-US" sz="2200" dirty="0"/>
              <a:t>Allow a link to be associated with at most two processes</a:t>
            </a:r>
          </a:p>
          <a:p>
            <a:pPr marL="755650" lvl="1" indent="-290513">
              <a:buFont typeface="Wingdings" pitchFamily="2" charset="2"/>
              <a:buChar char="Ø"/>
            </a:pPr>
            <a:r>
              <a:rPr lang="en-US" altLang="en-US" sz="2200" dirty="0"/>
              <a:t>Allow only one process at a time to execute a receive operation</a:t>
            </a:r>
          </a:p>
          <a:p>
            <a:pPr marL="755650" lvl="1" indent="-290513">
              <a:buFont typeface="Wingdings" pitchFamily="2" charset="2"/>
              <a:buChar char="Ø"/>
            </a:pPr>
            <a:r>
              <a:rPr lang="en-US" altLang="en-US" sz="2200" dirty="0"/>
              <a:t>Allow the system to select arbitrarily the receiver.  Sender is notified who the receiver was.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30973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8223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Synchronization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59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3400" y="1447800"/>
            <a:ext cx="801485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9413" indent="-379413">
              <a:defRPr/>
            </a:pPr>
            <a:r>
              <a:rPr lang="en-US" sz="2200" dirty="0"/>
              <a:t>Message passing may be either blocking or non-blocking</a:t>
            </a:r>
          </a:p>
          <a:p>
            <a:pPr marL="379413" indent="-379413">
              <a:defRPr/>
            </a:pPr>
            <a:r>
              <a:rPr lang="en-US" sz="2200" b="1" dirty="0">
                <a:solidFill>
                  <a:srgbClr val="3366FF"/>
                </a:solidFill>
              </a:rPr>
              <a:t>Blocking</a:t>
            </a:r>
            <a:r>
              <a:rPr lang="en-US" sz="2200" dirty="0"/>
              <a:t> is considered </a:t>
            </a:r>
            <a:r>
              <a:rPr lang="en-US" sz="2200" b="1" dirty="0">
                <a:solidFill>
                  <a:srgbClr val="3366FF"/>
                </a:solidFill>
              </a:rPr>
              <a:t>synchronous</a:t>
            </a:r>
          </a:p>
          <a:p>
            <a:pPr marL="798513" lvl="1" indent="-341313">
              <a:defRPr/>
            </a:pPr>
            <a:r>
              <a:rPr lang="en-US" sz="2200" b="1" dirty="0"/>
              <a:t>Blocking send </a:t>
            </a:r>
            <a:r>
              <a:rPr lang="en-US" sz="2200" dirty="0"/>
              <a:t>--</a:t>
            </a:r>
            <a:r>
              <a:rPr lang="en-US" sz="2200" b="1" dirty="0"/>
              <a:t> </a:t>
            </a:r>
            <a:r>
              <a:rPr lang="en-US" sz="2200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sz="2200" b="1" dirty="0"/>
              <a:t>Blocking receive </a:t>
            </a:r>
            <a:r>
              <a:rPr lang="en-US" sz="2200" dirty="0"/>
              <a:t>--</a:t>
            </a:r>
            <a:r>
              <a:rPr lang="en-US" sz="2200" b="1" dirty="0"/>
              <a:t> </a:t>
            </a:r>
            <a:r>
              <a:rPr lang="en-US" sz="2200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sz="2200" b="1" dirty="0">
                <a:solidFill>
                  <a:srgbClr val="3366FF"/>
                </a:solidFill>
              </a:rPr>
              <a:t>Non-blocking</a:t>
            </a:r>
            <a:r>
              <a:rPr lang="en-US" sz="2200" dirty="0"/>
              <a:t> is considered </a:t>
            </a:r>
            <a:r>
              <a:rPr lang="en-US" sz="2200" b="1" dirty="0">
                <a:solidFill>
                  <a:srgbClr val="3366FF"/>
                </a:solidFill>
              </a:rPr>
              <a:t>asynchronous</a:t>
            </a:r>
          </a:p>
          <a:p>
            <a:pPr marL="798513" lvl="1" indent="-341313">
              <a:defRPr/>
            </a:pPr>
            <a:r>
              <a:rPr lang="en-US" sz="2200" b="1" dirty="0"/>
              <a:t>Non-blocking send</a:t>
            </a:r>
            <a:r>
              <a:rPr lang="en-US" sz="2200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sz="2200" b="1" dirty="0"/>
              <a:t>Non-blocking receive</a:t>
            </a:r>
            <a:r>
              <a:rPr lang="en-US" sz="2200" dirty="0"/>
              <a:t> -- the receiver receives:</a:t>
            </a:r>
          </a:p>
          <a:p>
            <a:pPr marL="1141413" lvl="2" indent="-341313">
              <a:buFont typeface="Monotype Sorts" pitchFamily="-84" charset="2"/>
              <a:buChar char="l"/>
              <a:defRPr/>
            </a:pPr>
            <a:r>
              <a:rPr lang="en-US" sz="2200" dirty="0"/>
              <a:t> A valid message,  or </a:t>
            </a:r>
          </a:p>
          <a:p>
            <a:pPr marL="1141413" lvl="2" indent="-341313">
              <a:buFont typeface="Monotype Sorts" pitchFamily="-84" charset="2"/>
              <a:buChar char="l"/>
              <a:defRPr/>
            </a:pPr>
            <a:r>
              <a:rPr lang="en-US" sz="2200" dirty="0"/>
              <a:t> Null message</a:t>
            </a:r>
          </a:p>
          <a:p>
            <a:pPr marL="398939">
              <a:buFont typeface="Monotype Sorts" charset="0"/>
              <a:buChar char="n"/>
              <a:defRPr/>
            </a:pPr>
            <a:r>
              <a:rPr lang="en-US" sz="2200" dirty="0">
                <a:ea typeface="ＭＳ Ｐゴシック" charset="0"/>
              </a:rPr>
              <a:t>Different combinations possible</a:t>
            </a:r>
          </a:p>
          <a:p>
            <a:pPr marL="798989" lvl="1">
              <a:buFont typeface="Monotype Sorts" charset="0"/>
              <a:buChar char="l"/>
              <a:defRPr/>
            </a:pPr>
            <a:r>
              <a:rPr lang="en-US" sz="2200" dirty="0">
                <a:ea typeface="ＭＳ Ｐゴシック" charset="0"/>
              </a:rPr>
              <a:t>If both send and receive are blocking, we have a </a:t>
            </a:r>
            <a:r>
              <a:rPr lang="en-US" sz="2200" b="1" dirty="0" smtClean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  <a:endParaRPr lang="en-US" sz="22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30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772400" cy="722864"/>
          </a:xfrm>
        </p:spPr>
        <p:txBody>
          <a:bodyPr>
            <a:noAutofit/>
          </a:bodyPr>
          <a:lstStyle/>
          <a:p>
            <a:r>
              <a:rPr lang="en-US" sz="3600" dirty="0"/>
              <a:t>What Operating Systems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52599"/>
            <a:ext cx="5181601" cy="3886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26835" y="5682734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Components of a Computer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1600200"/>
            <a:ext cx="342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Depends on the point of view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Users want convenience, ease of use and good </a:t>
            </a:r>
            <a:r>
              <a:rPr lang="en-US" sz="2400" dirty="0" smtClean="0"/>
              <a:t>performance.</a:t>
            </a:r>
            <a:endParaRPr lang="en-US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Don’t care about resource utilization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But shared computer such as mainframe or minicomputer must keep all users </a:t>
            </a:r>
            <a:r>
              <a:rPr lang="en-US" sz="2400" dirty="0" smtClean="0"/>
              <a:t>happy.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90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20623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Buffering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60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799" y="1447800"/>
            <a:ext cx="80148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/>
              <a:t>Queue of messages attached to the </a:t>
            </a:r>
            <a:r>
              <a:rPr lang="en-US" altLang="en-US" sz="2200" dirty="0" smtClean="0"/>
              <a:t>link and implemented </a:t>
            </a:r>
            <a:r>
              <a:rPr lang="en-US" altLang="en-US" sz="2200" dirty="0"/>
              <a:t>in one of three </a:t>
            </a:r>
            <a:r>
              <a:rPr lang="en-US" altLang="en-US" sz="2200" dirty="0" smtClean="0"/>
              <a:t>ways</a:t>
            </a:r>
          </a:p>
          <a:p>
            <a:endParaRPr lang="en-US" altLang="en-US" sz="2200" dirty="0"/>
          </a:p>
          <a:p>
            <a:pPr marL="981075" lvl="1" indent="-515938">
              <a:buAutoNum type="arabicPeriod"/>
            </a:pPr>
            <a:r>
              <a:rPr lang="en-US" altLang="en-US" sz="2200" dirty="0" smtClean="0"/>
              <a:t>Zero </a:t>
            </a:r>
            <a:r>
              <a:rPr lang="en-US" altLang="en-US" sz="2200" dirty="0"/>
              <a:t>capacity – no messages are queued on a link.</a:t>
            </a:r>
            <a:br>
              <a:rPr lang="en-US" altLang="en-US" sz="2200" dirty="0"/>
            </a:br>
            <a:r>
              <a:rPr lang="en-US" altLang="en-US" sz="2200" dirty="0"/>
              <a:t>Sender must wait for receiver (rendezvous</a:t>
            </a:r>
            <a:r>
              <a:rPr lang="en-US" altLang="en-US" sz="2200" dirty="0" smtClean="0"/>
              <a:t>)</a:t>
            </a:r>
          </a:p>
          <a:p>
            <a:pPr marL="981075" lvl="1" indent="-515938">
              <a:buAutoNum type="arabicPeriod"/>
            </a:pPr>
            <a:endParaRPr lang="en-US" altLang="en-US" sz="2200" dirty="0"/>
          </a:p>
          <a:p>
            <a:pPr marL="981075" lvl="1" indent="-515938">
              <a:buAutoNum type="arabicPeriod" startAt="2"/>
            </a:pPr>
            <a:r>
              <a:rPr lang="en-US" altLang="en-US" sz="2200" dirty="0" smtClean="0"/>
              <a:t>Bounded </a:t>
            </a:r>
            <a:r>
              <a:rPr lang="en-US" altLang="en-US" sz="2200" dirty="0"/>
              <a:t>capacity – finite length of </a:t>
            </a:r>
            <a:r>
              <a:rPr lang="en-US" altLang="en-US" sz="2200" i="1" dirty="0"/>
              <a:t>n</a:t>
            </a:r>
            <a:r>
              <a:rPr lang="en-US" altLang="en-US" sz="2200" dirty="0"/>
              <a:t> messages</a:t>
            </a:r>
            <a:br>
              <a:rPr lang="en-US" altLang="en-US" sz="2200" dirty="0"/>
            </a:br>
            <a:r>
              <a:rPr lang="en-US" altLang="en-US" sz="2200" dirty="0"/>
              <a:t>Sender must wait if link </a:t>
            </a:r>
            <a:r>
              <a:rPr lang="en-US" altLang="en-US" sz="2200" dirty="0" smtClean="0"/>
              <a:t>full</a:t>
            </a:r>
          </a:p>
          <a:p>
            <a:pPr marL="981075" lvl="1" indent="-515938"/>
            <a:endParaRPr lang="en-US" altLang="en-US" sz="2200" dirty="0"/>
          </a:p>
          <a:p>
            <a:pPr marL="981075" lvl="1" indent="-515938"/>
            <a:r>
              <a:rPr lang="en-US" altLang="en-US" sz="2200" dirty="0">
                <a:solidFill>
                  <a:srgbClr val="CC6600"/>
                </a:solidFill>
              </a:rPr>
              <a:t>3.</a:t>
            </a:r>
            <a:r>
              <a:rPr lang="en-US" altLang="en-US" sz="2200" dirty="0"/>
              <a:t>	Unbounded capacity – infinite length </a:t>
            </a:r>
            <a:br>
              <a:rPr lang="en-US" altLang="en-US" sz="2200" dirty="0"/>
            </a:br>
            <a:r>
              <a:rPr lang="en-US" altLang="en-US" sz="2200" dirty="0"/>
              <a:t>Sender never waits</a:t>
            </a:r>
          </a:p>
          <a:p>
            <a:pPr marL="379413" indent="-379413">
              <a:defRPr/>
            </a:pPr>
            <a:endParaRPr lang="en-US" sz="22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21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 smtClean="0"/>
              <a:t>CPU </a:t>
            </a:r>
            <a:r>
              <a:rPr lang="en-US" altLang="en-US" sz="4800" dirty="0"/>
              <a:t>Scheduling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61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219200" y="1905000"/>
            <a:ext cx="6248400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en-US" sz="2400" dirty="0"/>
              <a:t>Basic Concepts</a:t>
            </a:r>
          </a:p>
          <a:p>
            <a:pPr marL="344488" indent="-344488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en-US" sz="2400" dirty="0"/>
              <a:t>Scheduling Criteria </a:t>
            </a:r>
          </a:p>
          <a:p>
            <a:pPr marL="344488" indent="-344488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en-US" sz="2400" dirty="0"/>
              <a:t>Scheduling Algorithms</a:t>
            </a:r>
          </a:p>
          <a:p>
            <a:pPr marL="344488" indent="-344488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en-US" sz="2400" dirty="0"/>
              <a:t>Multiple-Processor Scheduling</a:t>
            </a:r>
          </a:p>
        </p:txBody>
      </p:sp>
    </p:spTree>
    <p:extLst>
      <p:ext uri="{BB962C8B-B14F-4D97-AF65-F5344CB8AC3E}">
        <p14:creationId xmlns="" xmlns:p14="http://schemas.microsoft.com/office/powerpoint/2010/main" val="139597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Objectives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62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74700" y="1666994"/>
            <a:ext cx="74549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 algn="just">
              <a:buFont typeface="Wingdings" pitchFamily="2" charset="2"/>
              <a:buChar char="ü"/>
            </a:pPr>
            <a:r>
              <a:rPr lang="en-US" altLang="en-US" sz="2400" dirty="0"/>
              <a:t>To introduce CPU scheduling, which is the basis for </a:t>
            </a:r>
            <a:r>
              <a:rPr lang="en-US" altLang="en-US" sz="2400" dirty="0" smtClean="0"/>
              <a:t>multi programmed </a:t>
            </a:r>
            <a:r>
              <a:rPr lang="en-US" altLang="en-US" sz="2400" dirty="0"/>
              <a:t>operating </a:t>
            </a:r>
            <a:r>
              <a:rPr lang="en-US" altLang="en-US" sz="2400" dirty="0" smtClean="0"/>
              <a:t>systems</a:t>
            </a:r>
          </a:p>
          <a:p>
            <a:pPr marL="465138" indent="-465138" algn="just">
              <a:buFont typeface="Wingdings" pitchFamily="2" charset="2"/>
              <a:buChar char="ü"/>
            </a:pPr>
            <a:endParaRPr lang="en-US" altLang="en-US" sz="2400" dirty="0"/>
          </a:p>
          <a:p>
            <a:pPr marL="465138" indent="-465138" algn="just">
              <a:buFont typeface="Wingdings" pitchFamily="2" charset="2"/>
              <a:buChar char="ü"/>
            </a:pPr>
            <a:r>
              <a:rPr lang="en-US" altLang="en-US" sz="2400" dirty="0"/>
              <a:t>To describe various CPU-scheduling </a:t>
            </a:r>
            <a:r>
              <a:rPr lang="en-US" altLang="en-US" sz="2400" dirty="0" smtClean="0"/>
              <a:t>algorithms</a:t>
            </a:r>
          </a:p>
          <a:p>
            <a:pPr marL="465138" indent="-465138" algn="just">
              <a:buFont typeface="Wingdings" pitchFamily="2" charset="2"/>
              <a:buChar char="ü"/>
            </a:pPr>
            <a:endParaRPr lang="en-US" altLang="en-US" sz="2400" dirty="0"/>
          </a:p>
          <a:p>
            <a:pPr marL="465138" indent="-465138" algn="just">
              <a:buFont typeface="Wingdings" pitchFamily="2" charset="2"/>
              <a:buChar char="ü"/>
            </a:pPr>
            <a:r>
              <a:rPr lang="en-US" altLang="en-US" sz="2400" dirty="0"/>
              <a:t>To discuss evaluation criteria for selecting a CPU-scheduling algorithm for a particular </a:t>
            </a:r>
            <a:r>
              <a:rPr lang="en-US" altLang="en-US" sz="2400" dirty="0" smtClean="0"/>
              <a:t>system</a:t>
            </a:r>
          </a:p>
          <a:p>
            <a:pPr marL="465138" indent="-465138" algn="just">
              <a:buFont typeface="Wingdings" pitchFamily="2" charset="2"/>
              <a:buChar char="ü"/>
            </a:pPr>
            <a:endParaRPr lang="en-US" altLang="en-US" sz="2400" dirty="0"/>
          </a:p>
          <a:p>
            <a:pPr marL="465138" indent="-465138" algn="just">
              <a:buFont typeface="Wingdings" pitchFamily="2" charset="2"/>
              <a:buChar char="ü"/>
            </a:pPr>
            <a:r>
              <a:rPr lang="en-US" altLang="en-US" sz="2400" dirty="0"/>
              <a:t>To examine the scheduling algorithms of several operating systems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871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Basic Concepts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63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81000" y="1426358"/>
            <a:ext cx="44958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400" dirty="0"/>
              <a:t>Maximum CPU utilization obtained with multiprogramming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b="1" dirty="0"/>
              <a:t>CPU–I/O Burst Cycle </a:t>
            </a:r>
            <a:r>
              <a:rPr lang="en-US" altLang="en-US" sz="2400" dirty="0"/>
              <a:t>– Process execution consists of a </a:t>
            </a:r>
            <a:r>
              <a:rPr lang="en-US" altLang="en-US" sz="2400" b="1" dirty="0">
                <a:solidFill>
                  <a:srgbClr val="3366FF"/>
                </a:solidFill>
              </a:rPr>
              <a:t>cycle</a:t>
            </a:r>
            <a:r>
              <a:rPr lang="en-US" altLang="en-US" sz="2400" dirty="0"/>
              <a:t> of CPU execution and I/O wait</a:t>
            </a:r>
          </a:p>
          <a:p>
            <a:pPr algn="just">
              <a:lnSpc>
                <a:spcPct val="150000"/>
              </a:lnSpc>
            </a:pPr>
            <a:r>
              <a:rPr lang="en-US" altLang="en-US" sz="2400" b="1" dirty="0">
                <a:solidFill>
                  <a:srgbClr val="3366FF"/>
                </a:solidFill>
              </a:rPr>
              <a:t>CPU burst </a:t>
            </a:r>
            <a:r>
              <a:rPr lang="en-US" altLang="en-US" sz="2400" dirty="0"/>
              <a:t>followed by </a:t>
            </a:r>
            <a:r>
              <a:rPr lang="en-US" altLang="en-US" sz="2400" b="1" dirty="0">
                <a:solidFill>
                  <a:srgbClr val="3366FF"/>
                </a:solidFill>
              </a:rPr>
              <a:t>I/O burst</a:t>
            </a:r>
            <a:endParaRPr lang="en-US" altLang="en-US" sz="2400" dirty="0"/>
          </a:p>
          <a:p>
            <a:pPr algn="just">
              <a:lnSpc>
                <a:spcPct val="150000"/>
              </a:lnSpc>
            </a:pPr>
            <a:r>
              <a:rPr lang="en-US" altLang="en-US" sz="2400" dirty="0"/>
              <a:t>CPU burst distribution is of main concern</a:t>
            </a:r>
          </a:p>
          <a:p>
            <a:endParaRPr lang="en-US" altLang="en-US" sz="2400" dirty="0"/>
          </a:p>
          <a:p>
            <a:endParaRPr lang="en-US" altLang="en-US" sz="2200" dirty="0"/>
          </a:p>
        </p:txBody>
      </p:sp>
      <p:pic>
        <p:nvPicPr>
          <p:cNvPr id="9" name="Picture 1" descr="6_0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143000"/>
            <a:ext cx="3124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395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CPU Scheduler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64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81000" y="1295400"/>
            <a:ext cx="8108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15" indent="-342815">
              <a:buFont typeface="Monotype Sorts" charset="2"/>
              <a:buChar char="n"/>
              <a:defRPr/>
            </a:pP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sz="2400" dirty="0">
                <a:ea typeface="ＭＳ Ｐゴシック" charset="-128"/>
              </a:rPr>
              <a:t>selects from among the processes in ready queue, and allocates the CPU to one of them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sz="2400" dirty="0">
                <a:ea typeface="ＭＳ Ｐゴシック" charset="-128"/>
              </a:rPr>
              <a:t>Queue may be ordered in various ways</a:t>
            </a: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sz="2400" dirty="0">
                <a:ea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sz="2400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sz="2400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defRPr/>
            </a:pPr>
            <a:r>
              <a:rPr lang="en-US" sz="2400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sz="2400" dirty="0">
                <a:ea typeface="ＭＳ Ｐゴシック" charset="-128"/>
              </a:rPr>
              <a:t>	Switches from waiting to 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sz="2400" dirty="0">
                <a:ea typeface="ＭＳ Ｐゴシック" charset="-128"/>
              </a:rPr>
              <a:t>Terminates</a:t>
            </a: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sz="2400" dirty="0">
                <a:ea typeface="ＭＳ Ｐゴシック" charset="-128"/>
              </a:rPr>
              <a:t>Scheduling under 1 and 4 is </a:t>
            </a:r>
            <a:r>
              <a:rPr lang="en-US" sz="2400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endParaRPr lang="en-US" sz="24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sz="2400" dirty="0">
                <a:ea typeface="ＭＳ Ｐゴシック" charset="-128"/>
              </a:rPr>
              <a:t>All other scheduling is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sz="2400" dirty="0">
                <a:ea typeface="ＭＳ Ｐゴシック" charset="-128"/>
              </a:rPr>
              <a:t>Consider access to shared data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sz="2400" dirty="0">
                <a:ea typeface="ＭＳ Ｐゴシック" charset="-128"/>
              </a:rPr>
              <a:t>Consider preemption while in kernel mode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sz="2400" dirty="0">
                <a:ea typeface="ＭＳ Ｐゴシック" charset="-128"/>
              </a:rPr>
              <a:t>Consider interrupts occurring during crucial OS </a:t>
            </a:r>
            <a:r>
              <a:rPr lang="en-US" sz="2400" dirty="0" smtClean="0">
                <a:ea typeface="ＭＳ Ｐゴシック" charset="-128"/>
              </a:rPr>
              <a:t>activities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65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Dispatcher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800" y="1426358"/>
            <a:ext cx="78041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en-US" sz="2400" dirty="0"/>
              <a:t>Dispatcher module gives control of the CPU to the process selected by the short-term scheduler; </a:t>
            </a:r>
            <a:endParaRPr lang="en-US" altLang="en-US" sz="2400" dirty="0" smtClean="0"/>
          </a:p>
          <a:p>
            <a:pPr marL="342900" indent="-342900"/>
            <a:endParaRPr lang="en-US" altLang="en-US" sz="2400" dirty="0" smtClean="0"/>
          </a:p>
          <a:p>
            <a:pPr marL="342900" indent="-342900"/>
            <a:r>
              <a:rPr lang="en-US" altLang="en-US" sz="2400" dirty="0" smtClean="0"/>
              <a:t>This </a:t>
            </a:r>
            <a:r>
              <a:rPr lang="en-US" altLang="en-US" sz="2400" dirty="0"/>
              <a:t>involves:</a:t>
            </a:r>
          </a:p>
          <a:p>
            <a:pPr marL="695325" lvl="1" indent="-350838">
              <a:buFont typeface="Arial" pitchFamily="34" charset="0"/>
              <a:buChar char="•"/>
            </a:pPr>
            <a:r>
              <a:rPr lang="en-US" altLang="en-US" sz="2400" dirty="0"/>
              <a:t>switching context</a:t>
            </a:r>
          </a:p>
          <a:p>
            <a:pPr marL="695325" lvl="1" indent="-350838">
              <a:buFont typeface="Arial" pitchFamily="34" charset="0"/>
              <a:buChar char="•"/>
            </a:pPr>
            <a:r>
              <a:rPr lang="en-US" altLang="en-US" sz="2400" dirty="0"/>
              <a:t>switching to user mode</a:t>
            </a:r>
          </a:p>
          <a:p>
            <a:pPr marL="695325" lvl="1" indent="-350838">
              <a:buFont typeface="Arial" pitchFamily="34" charset="0"/>
              <a:buChar char="•"/>
            </a:pPr>
            <a:r>
              <a:rPr lang="en-US" altLang="en-US" sz="2400" dirty="0"/>
              <a:t>jumping to the proper location in the user program to restart that </a:t>
            </a:r>
            <a:r>
              <a:rPr lang="en-US" altLang="en-US" sz="2400" dirty="0" smtClean="0"/>
              <a:t>program</a:t>
            </a:r>
          </a:p>
          <a:p>
            <a:pPr marL="695325" lvl="1" indent="-350838">
              <a:buFont typeface="Arial" pitchFamily="34" charset="0"/>
              <a:buChar char="•"/>
            </a:pPr>
            <a:endParaRPr lang="en-US" altLang="en-US" sz="2400" dirty="0"/>
          </a:p>
          <a:p>
            <a:r>
              <a:rPr lang="en-US" altLang="en-US" sz="2400" b="1" dirty="0">
                <a:solidFill>
                  <a:srgbClr val="3366FF"/>
                </a:solidFill>
              </a:rPr>
              <a:t>Dispatch latency </a:t>
            </a:r>
            <a:r>
              <a:rPr lang="en-US" altLang="en-US" sz="2400" dirty="0"/>
              <a:t>– time it takes for the dispatcher to stop one process and start another running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1506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5037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Scheduling Criteria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66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85800" y="1426358"/>
            <a:ext cx="780415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2400" b="1" dirty="0"/>
              <a:t>CPU utilization </a:t>
            </a:r>
            <a:r>
              <a:rPr lang="en-US" altLang="en-US" sz="2400" dirty="0"/>
              <a:t>– keep the CPU as busy as possible</a:t>
            </a:r>
          </a:p>
          <a:p>
            <a:pPr algn="just"/>
            <a:endParaRPr lang="en-US" altLang="en-US" sz="2400" b="1" dirty="0" smtClean="0"/>
          </a:p>
          <a:p>
            <a:pPr algn="just"/>
            <a:r>
              <a:rPr lang="en-US" altLang="en-US" sz="2400" b="1" dirty="0" smtClean="0"/>
              <a:t>Throughput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– # of processes that complete their execution per time unit</a:t>
            </a:r>
          </a:p>
          <a:p>
            <a:pPr algn="just"/>
            <a:endParaRPr lang="en-US" altLang="en-US" sz="2400" b="1" dirty="0" smtClean="0"/>
          </a:p>
          <a:p>
            <a:pPr algn="just"/>
            <a:r>
              <a:rPr lang="en-US" altLang="en-US" sz="2400" b="1" dirty="0" smtClean="0"/>
              <a:t>Turnaround </a:t>
            </a:r>
            <a:r>
              <a:rPr lang="en-US" altLang="en-US" sz="2400" b="1" dirty="0"/>
              <a:t>time </a:t>
            </a:r>
            <a:r>
              <a:rPr lang="en-US" altLang="en-US" sz="2400" dirty="0"/>
              <a:t>– amount of time to execute a particular process</a:t>
            </a:r>
          </a:p>
          <a:p>
            <a:pPr algn="just"/>
            <a:r>
              <a:rPr lang="en-US" altLang="en-US" sz="2400" b="1" dirty="0"/>
              <a:t>Waiting time </a:t>
            </a:r>
            <a:r>
              <a:rPr lang="en-US" altLang="en-US" sz="2400" dirty="0"/>
              <a:t>– amount of time a process has been waiting in the ready queue</a:t>
            </a:r>
          </a:p>
          <a:p>
            <a:pPr algn="just"/>
            <a:r>
              <a:rPr lang="en-US" altLang="en-US" sz="2400" b="1" dirty="0"/>
              <a:t>Response time </a:t>
            </a:r>
            <a:r>
              <a:rPr lang="en-US" altLang="en-US" sz="2400" dirty="0"/>
              <a:t>– amount of time it takes from when a request was submitted until the first response is produced, not output  (for time-sharing environment)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="" xmlns:p14="http://schemas.microsoft.com/office/powerpoint/2010/main" val="33123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9200"/>
            <a:ext cx="6997700" cy="576262"/>
          </a:xfrm>
        </p:spPr>
        <p:txBody>
          <a:bodyPr>
            <a:noAutofit/>
          </a:bodyPr>
          <a:lstStyle/>
          <a:p>
            <a:r>
              <a:rPr lang="en-US" altLang="en-US" sz="4400" dirty="0"/>
              <a:t>Scheduling Algorithm Optimization Criteria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67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905000" y="1981200"/>
            <a:ext cx="4572000" cy="367312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344488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en-US" sz="2400" dirty="0"/>
              <a:t>Max CPU utilization</a:t>
            </a:r>
          </a:p>
          <a:p>
            <a:pPr lvl="2" indent="-344488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en-US" sz="2400" dirty="0"/>
              <a:t>Max throughput</a:t>
            </a:r>
          </a:p>
          <a:p>
            <a:pPr lvl="2" indent="-344488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en-US" sz="2400" dirty="0"/>
              <a:t>Min turnaround time </a:t>
            </a:r>
          </a:p>
          <a:p>
            <a:pPr lvl="2" indent="-344488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en-US" sz="2400" dirty="0"/>
              <a:t>Min waiting time </a:t>
            </a:r>
          </a:p>
          <a:p>
            <a:pPr lvl="2" indent="-344488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en-US" sz="2400" dirty="0"/>
              <a:t>Min response time</a:t>
            </a:r>
          </a:p>
        </p:txBody>
      </p:sp>
    </p:spTree>
    <p:extLst>
      <p:ext uri="{BB962C8B-B14F-4D97-AF65-F5344CB8AC3E}">
        <p14:creationId xmlns="" xmlns:p14="http://schemas.microsoft.com/office/powerpoint/2010/main" val="9392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10668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First- Come, First-Served (FCFS) Scheduling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68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14400" y="1676400"/>
            <a:ext cx="8001000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		</a:t>
            </a:r>
            <a:r>
              <a:rPr lang="en-US" altLang="en-US" sz="2400" u="sng" dirty="0"/>
              <a:t>Process</a:t>
            </a:r>
            <a:r>
              <a:rPr lang="en-US" altLang="en-US" sz="2400" dirty="0"/>
              <a:t>	</a:t>
            </a:r>
            <a:r>
              <a:rPr lang="en-US" altLang="en-US" sz="2400" u="sng" dirty="0"/>
              <a:t>Burst Time	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	24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dirty="0"/>
              <a:t> 	3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	 </a:t>
            </a:r>
            <a:r>
              <a:rPr lang="en-US" altLang="en-US" sz="2400" dirty="0"/>
              <a:t>3</a:t>
            </a:r>
            <a:r>
              <a:rPr lang="en-US" altLang="en-US" sz="2400" i="1" baseline="-25000" dirty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Suppose that the processes arrive in the order: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 ,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dirty="0"/>
              <a:t> ,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  </a:t>
            </a:r>
            <a:br>
              <a:rPr lang="en-US" altLang="en-US" sz="2400" i="1" baseline="-25000" dirty="0"/>
            </a:br>
            <a:r>
              <a:rPr lang="en-US" altLang="en-US" sz="2400" dirty="0"/>
              <a:t>The Gantt Chart for the schedule is: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Waiting time for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  = 0;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dirty="0"/>
              <a:t>  = 24;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400" dirty="0"/>
              <a:t>Average waiting time:  (0 + 24 + 27)/3 = 17</a:t>
            </a:r>
          </a:p>
          <a:p>
            <a:endParaRPr lang="en-US" altLang="en-US" sz="2400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6954837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58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76408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FCFS Scheduling (Cont.)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69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0600" y="1676400"/>
            <a:ext cx="7924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648075" algn="ctr"/>
              </a:tabLst>
            </a:pPr>
            <a:r>
              <a:rPr lang="en-US" altLang="en-US" sz="2200" dirty="0"/>
              <a:t>Suppose that the processes arrive in the order:</a:t>
            </a:r>
          </a:p>
          <a:p>
            <a:pPr>
              <a:tabLst>
                <a:tab pos="3648075" algn="ctr"/>
              </a:tabLst>
            </a:pPr>
            <a:r>
              <a:rPr lang="en-US" altLang="en-US" sz="2200" dirty="0"/>
              <a:t>		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2</a:t>
            </a:r>
            <a:r>
              <a:rPr lang="en-US" altLang="en-US" sz="2200" dirty="0"/>
              <a:t> ,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3</a:t>
            </a:r>
            <a:r>
              <a:rPr lang="en-US" altLang="en-US" sz="2200" dirty="0"/>
              <a:t> ,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1</a:t>
            </a:r>
            <a:r>
              <a:rPr lang="en-US" altLang="en-US" sz="2200" dirty="0"/>
              <a:t> </a:t>
            </a:r>
          </a:p>
          <a:p>
            <a:pPr>
              <a:tabLst>
                <a:tab pos="3648075" algn="ctr"/>
              </a:tabLst>
            </a:pPr>
            <a:r>
              <a:rPr lang="en-US" altLang="en-US" sz="2200" dirty="0"/>
              <a:t>The Gantt chart for the schedule is:</a:t>
            </a:r>
            <a:br>
              <a:rPr lang="en-US" altLang="en-US" sz="2200" dirty="0"/>
            </a:br>
            <a:endParaRPr lang="en-US" altLang="en-US" sz="2200" dirty="0"/>
          </a:p>
          <a:p>
            <a:pPr>
              <a:tabLst>
                <a:tab pos="3648075" algn="ctr"/>
              </a:tabLst>
            </a:pPr>
            <a:endParaRPr lang="en-US" altLang="en-US" sz="2200" dirty="0"/>
          </a:p>
          <a:p>
            <a:pPr>
              <a:tabLst>
                <a:tab pos="3648075" algn="ctr"/>
              </a:tabLst>
            </a:pPr>
            <a:endParaRPr lang="en-US" altLang="en-US" sz="2200" dirty="0"/>
          </a:p>
          <a:p>
            <a:pPr>
              <a:tabLst>
                <a:tab pos="3648075" algn="ctr"/>
              </a:tabLst>
            </a:pPr>
            <a:r>
              <a:rPr lang="en-US" altLang="en-US" sz="2200" dirty="0"/>
              <a:t>Waiting time for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1 </a:t>
            </a:r>
            <a:r>
              <a:rPr lang="en-US" altLang="en-US" sz="2200" i="1" dirty="0"/>
              <a:t>=</a:t>
            </a:r>
            <a:r>
              <a:rPr lang="en-US" altLang="en-US" sz="2200" dirty="0"/>
              <a:t> 6</a:t>
            </a:r>
            <a:r>
              <a:rPr lang="en-US" altLang="en-US" sz="2200" i="1" dirty="0"/>
              <a:t>;</a:t>
            </a:r>
            <a:r>
              <a:rPr lang="en-US" altLang="en-US" sz="2200" i="1" baseline="-25000" dirty="0"/>
              <a:t>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2</a:t>
            </a:r>
            <a:r>
              <a:rPr lang="en-US" altLang="en-US" sz="2200" dirty="0"/>
              <a:t> = 0</a:t>
            </a:r>
            <a:r>
              <a:rPr lang="en-US" altLang="en-US" sz="2200" i="1" baseline="-25000" dirty="0"/>
              <a:t>; </a:t>
            </a:r>
            <a:r>
              <a:rPr lang="en-US" altLang="en-US" sz="2200" i="1" dirty="0"/>
              <a:t>P</a:t>
            </a:r>
            <a:r>
              <a:rPr lang="en-US" altLang="en-US" sz="2200" i="1" baseline="-25000" dirty="0"/>
              <a:t>3 </a:t>
            </a:r>
            <a:r>
              <a:rPr lang="en-US" altLang="en-US" sz="2200" i="1" dirty="0"/>
              <a:t>= </a:t>
            </a:r>
            <a:r>
              <a:rPr lang="en-US" altLang="en-US" sz="2200" dirty="0"/>
              <a:t>3</a:t>
            </a:r>
            <a:endParaRPr lang="en-US" altLang="en-US" sz="2200" i="1" dirty="0"/>
          </a:p>
          <a:p>
            <a:pPr>
              <a:tabLst>
                <a:tab pos="3648075" algn="ctr"/>
              </a:tabLst>
            </a:pPr>
            <a:r>
              <a:rPr lang="en-US" altLang="en-US" sz="2200" dirty="0"/>
              <a:t>Average waiting time:   (6 + 0 + 3)/3 = 3</a:t>
            </a:r>
          </a:p>
          <a:p>
            <a:pPr>
              <a:tabLst>
                <a:tab pos="3648075" algn="ctr"/>
              </a:tabLst>
            </a:pPr>
            <a:r>
              <a:rPr lang="en-US" altLang="en-US" sz="2200" dirty="0"/>
              <a:t>Much better than previous case</a:t>
            </a:r>
          </a:p>
          <a:p>
            <a:pPr>
              <a:tabLst>
                <a:tab pos="3648075" algn="ctr"/>
              </a:tabLst>
            </a:pPr>
            <a:r>
              <a:rPr lang="en-US" altLang="en-US" sz="2200" b="1" dirty="0">
                <a:solidFill>
                  <a:srgbClr val="3366FF"/>
                </a:solidFill>
              </a:rPr>
              <a:t>Convoy effect </a:t>
            </a:r>
            <a:r>
              <a:rPr lang="en-US" altLang="en-US" sz="2200" dirty="0"/>
              <a:t>- short process behind long process</a:t>
            </a:r>
          </a:p>
          <a:p>
            <a:pPr lvl="1">
              <a:tabLst>
                <a:tab pos="3648075" algn="ctr"/>
              </a:tabLst>
            </a:pPr>
            <a:r>
              <a:rPr lang="en-US" altLang="en-US" sz="2200" dirty="0"/>
              <a:t>Consider one CPU-bound and many I/O-bound processes</a:t>
            </a:r>
          </a:p>
          <a:p>
            <a:endParaRPr lang="en-US" altLang="en-US" sz="2200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95140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428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772400" cy="722864"/>
          </a:xfrm>
        </p:spPr>
        <p:txBody>
          <a:bodyPr>
            <a:noAutofit/>
          </a:bodyPr>
          <a:lstStyle/>
          <a:p>
            <a:r>
              <a:rPr lang="en-US" sz="3600" dirty="0"/>
              <a:t>What Operating Systems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1600200"/>
            <a:ext cx="8458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/>
              <a:t>Users of dedicate systems such as </a:t>
            </a:r>
            <a:r>
              <a:rPr lang="en-US" sz="2400" b="1" dirty="0">
                <a:solidFill>
                  <a:srgbClr val="3366FF"/>
                </a:solidFill>
              </a:rPr>
              <a:t>workstations</a:t>
            </a:r>
            <a:r>
              <a:rPr lang="en-US" sz="2400" dirty="0"/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</a:rPr>
              <a:t>servers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Handheld computers are resource poor,  optimized for usability and battery life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computers have little or no user interface, such as embedded computers in devices and </a:t>
            </a:r>
            <a:r>
              <a:rPr lang="en-US" sz="2400" dirty="0" smtClean="0">
                <a:solidFill>
                  <a:srgbClr val="000000"/>
                </a:solidFill>
              </a:rPr>
              <a:t>automobiles.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OS is a </a:t>
            </a:r>
            <a:r>
              <a:rPr lang="en-US" sz="2400" b="1" dirty="0">
                <a:solidFill>
                  <a:srgbClr val="3366FF"/>
                </a:solidFill>
              </a:rPr>
              <a:t>resource allocator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Manages all resources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Decides between conflicting requests for efficient </a:t>
            </a:r>
            <a:r>
              <a:rPr lang="en-US" sz="2400" dirty="0" smtClean="0"/>
              <a:t>&amp; fair use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OS is a </a:t>
            </a:r>
            <a:r>
              <a:rPr lang="en-US" sz="2400" b="1" dirty="0">
                <a:solidFill>
                  <a:srgbClr val="3366FF"/>
                </a:solidFill>
              </a:rPr>
              <a:t>control program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Controls execution of programs to prevent errors and improper use of the computer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084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6096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Shortest-Job-First (SJF</a:t>
            </a:r>
            <a:r>
              <a:rPr lang="en-US" altLang="en-US" sz="4800" dirty="0" smtClean="0"/>
              <a:t>)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70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0" y="1752600"/>
            <a:ext cx="7772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Associate with each process the length of its next CPU burst</a:t>
            </a:r>
          </a:p>
          <a:p>
            <a:pPr lvl="1"/>
            <a:r>
              <a:rPr lang="en-US" altLang="en-US" sz="2400" dirty="0" smtClean="0"/>
              <a:t>Use </a:t>
            </a:r>
            <a:r>
              <a:rPr lang="en-US" altLang="en-US" sz="2400" dirty="0"/>
              <a:t>these lengths to schedule the process with the shortest time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SJF </a:t>
            </a:r>
            <a:r>
              <a:rPr lang="en-US" altLang="en-US" sz="2400" dirty="0"/>
              <a:t>is optimal – gives minimum average waiting time for a given set of processes</a:t>
            </a:r>
          </a:p>
          <a:p>
            <a:pPr lvl="1"/>
            <a:r>
              <a:rPr lang="en-US" altLang="en-US" sz="2400" dirty="0"/>
              <a:t>The difficulty is knowing the length of the next CPU request</a:t>
            </a:r>
          </a:p>
          <a:p>
            <a:pPr lvl="1"/>
            <a:r>
              <a:rPr lang="en-US" altLang="en-US" sz="2400" dirty="0"/>
              <a:t>Could ask the user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8677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76408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Example of SJF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  <a:p>
            <a:endParaRPr kumimoji="1" lang="en-US" dirty="0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71</a:t>
            </a:fld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09600" y="1676400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      	                </a:t>
            </a:r>
            <a:r>
              <a:rPr lang="en-US" altLang="en-US" sz="2400" u="sng" dirty="0" err="1"/>
              <a:t>ProcessArriva</a:t>
            </a:r>
            <a:r>
              <a:rPr lang="en-US" altLang="en-US" sz="2400" u="sng" dirty="0"/>
              <a:t>	l Time</a:t>
            </a:r>
            <a:r>
              <a:rPr lang="en-US" altLang="en-US" sz="2400" dirty="0"/>
              <a:t>	</a:t>
            </a:r>
            <a:r>
              <a:rPr lang="en-US" altLang="en-US" sz="2400" u="sng" dirty="0"/>
              <a:t>Burst Time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   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	0.0			6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  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 	</a:t>
            </a:r>
            <a:r>
              <a:rPr lang="en-US" altLang="en-US" sz="2400" dirty="0"/>
              <a:t>2.0			8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  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	4.0			7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  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4</a:t>
            </a:r>
            <a:r>
              <a:rPr lang="en-US" altLang="en-US" sz="2400" dirty="0"/>
              <a:t>	5.0			3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Average waiting time = (3 + 16 + 9 + 0) / 4 = 7</a:t>
            </a:r>
            <a:endParaRPr lang="en-US" altLang="en-US" sz="2400" i="1" baseline="-25000" dirty="0"/>
          </a:p>
          <a:p>
            <a:endParaRPr lang="en-US" altLang="en-US" sz="2400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4429125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936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6096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 smtClean="0"/>
              <a:t>Shortest-Remaining-Time-First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72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1447800"/>
            <a:ext cx="8458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Now we add the concepts of varying arrival times and preemption to the analysis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</a:t>
            </a:r>
            <a:r>
              <a:rPr lang="en-US" altLang="en-US" sz="2400" dirty="0" smtClean="0"/>
              <a:t>Process 	</a:t>
            </a:r>
            <a:r>
              <a:rPr lang="en-US" altLang="en-US" sz="2400" i="1" dirty="0" smtClean="0"/>
              <a:t>Arrival  </a:t>
            </a:r>
            <a:r>
              <a:rPr lang="en-US" altLang="en-US" sz="2400" dirty="0" smtClean="0"/>
              <a:t>Time</a:t>
            </a:r>
            <a:r>
              <a:rPr lang="en-US" altLang="en-US" sz="2400" dirty="0"/>
              <a:t>	</a:t>
            </a:r>
            <a:r>
              <a:rPr lang="en-US" altLang="en-US" sz="2400" dirty="0" smtClean="0"/>
              <a:t>Burst </a:t>
            </a:r>
            <a:r>
              <a:rPr lang="en-US" altLang="en-US" sz="2400" dirty="0"/>
              <a:t>Time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	0	</a:t>
            </a:r>
            <a:r>
              <a:rPr lang="en-US" altLang="en-US" sz="2400" dirty="0" smtClean="0"/>
              <a:t>	8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 	</a:t>
            </a:r>
            <a:r>
              <a:rPr lang="en-US" altLang="en-US" sz="2400" dirty="0"/>
              <a:t>1	</a:t>
            </a:r>
            <a:r>
              <a:rPr lang="en-US" altLang="en-US" sz="2400" dirty="0" smtClean="0"/>
              <a:t>	4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	2	</a:t>
            </a:r>
            <a:r>
              <a:rPr lang="en-US" altLang="en-US" sz="2400" dirty="0" smtClean="0"/>
              <a:t>	9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4</a:t>
            </a:r>
            <a:r>
              <a:rPr lang="en-US" altLang="en-US" sz="2400" dirty="0"/>
              <a:t>	3	</a:t>
            </a:r>
            <a:r>
              <a:rPr lang="en-US" altLang="en-US" sz="2400" dirty="0" smtClean="0"/>
              <a:t>	5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i="1" dirty="0"/>
              <a:t>Preemptive </a:t>
            </a:r>
            <a:r>
              <a:rPr lang="en-US" altLang="en-US" sz="2400" dirty="0"/>
              <a:t>SJF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Average waiting time = [(10-1)+(1-1)+(17-2)+5-3)]/4 = 26/4 = 6.5 </a:t>
            </a:r>
            <a:r>
              <a:rPr lang="en-US" altLang="en-US" sz="2400" dirty="0" err="1" smtClean="0"/>
              <a:t>msec</a:t>
            </a:r>
            <a:endParaRPr lang="en-US" altLang="en-US" sz="2400" i="1" baseline="-25000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31" y="4495800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794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54255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Priority Scheduling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73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0" y="1447800"/>
            <a:ext cx="76200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A priority number (integer) is associated with each process</a:t>
            </a:r>
          </a:p>
          <a:p>
            <a:r>
              <a:rPr lang="en-US" altLang="en-US" sz="2400" dirty="0"/>
              <a:t>The CPU is allocated to the process with the highest priority (smallest integer </a:t>
            </a:r>
            <a:r>
              <a:rPr lang="en-US" altLang="en-US" sz="2400" dirty="0">
                <a:sym typeface="Symbol" pitchFamily="18" charset="2"/>
              </a:rPr>
              <a:t> highest priority)</a:t>
            </a:r>
          </a:p>
          <a:p>
            <a:pPr marL="695325" lvl="1" indent="-185738">
              <a:buFont typeface="Wingdings" pitchFamily="2" charset="2"/>
              <a:buChar char="ü"/>
            </a:pPr>
            <a:r>
              <a:rPr lang="en-US" altLang="en-US" sz="2400" dirty="0"/>
              <a:t>Preemptive</a:t>
            </a:r>
          </a:p>
          <a:p>
            <a:pPr marL="695325" lvl="1" indent="-185738">
              <a:buFont typeface="Wingdings" pitchFamily="2" charset="2"/>
              <a:buChar char="ü"/>
            </a:pPr>
            <a:r>
              <a:rPr lang="en-US" altLang="en-US" sz="2400" dirty="0" err="1"/>
              <a:t>Nonpreemptive</a:t>
            </a:r>
            <a:endParaRPr lang="en-US" altLang="en-US" sz="2400" dirty="0"/>
          </a:p>
          <a:p>
            <a:r>
              <a:rPr lang="en-US" altLang="en-US" sz="2400" dirty="0"/>
              <a:t>SJF is priority scheduling where priority is the inverse of predicted next CPU burst time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Problem </a:t>
            </a:r>
            <a:r>
              <a:rPr lang="en-US" altLang="en-US" sz="2400" dirty="0">
                <a:sym typeface="Symbol" pitchFamily="18" charset="2"/>
              </a:rPr>
              <a:t> </a:t>
            </a:r>
            <a:r>
              <a:rPr lang="en-US" altLang="en-US" sz="2400" b="1" dirty="0">
                <a:solidFill>
                  <a:srgbClr val="3366FF"/>
                </a:solidFill>
                <a:sym typeface="Symbol" pitchFamily="18" charset="2"/>
              </a:rPr>
              <a:t>Starvation</a:t>
            </a:r>
            <a:r>
              <a:rPr lang="en-US" altLang="en-US" sz="2400" b="1" dirty="0"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– low priority processes may never execute</a:t>
            </a:r>
          </a:p>
          <a:p>
            <a:r>
              <a:rPr lang="en-US" altLang="en-US" sz="2400" dirty="0">
                <a:sym typeface="Symbol" pitchFamily="18" charset="2"/>
              </a:rPr>
              <a:t>Solution  </a:t>
            </a:r>
            <a:r>
              <a:rPr lang="en-US" altLang="en-US" sz="2400" b="1" dirty="0">
                <a:solidFill>
                  <a:srgbClr val="3366FF"/>
                </a:solidFill>
                <a:sym typeface="Symbol" pitchFamily="18" charset="2"/>
              </a:rPr>
              <a:t>Aging</a:t>
            </a:r>
            <a:r>
              <a:rPr lang="en-US" altLang="en-US" sz="2400" b="1" dirty="0"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– as time progresses increase the priority of the process</a:t>
            </a:r>
          </a:p>
          <a:p>
            <a:endParaRPr lang="en-US" altLang="en-US" sz="2400" b="1" dirty="0">
              <a:solidFill>
                <a:srgbClr val="3366FF"/>
              </a:solidFill>
              <a:sym typeface="Symbol" pitchFamily="18" charset="2"/>
            </a:endParaRP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i="1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26057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49" y="533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400" dirty="0"/>
              <a:t>Example of Priority Scheduling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74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" y="1676400"/>
            <a:ext cx="88392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        </a:t>
            </a:r>
            <a:r>
              <a:rPr lang="en-US" altLang="en-US" sz="2400" b="1" dirty="0"/>
              <a:t>Process   </a:t>
            </a:r>
            <a:r>
              <a:rPr lang="en-US" altLang="en-US" sz="2400" b="1" dirty="0" smtClean="0"/>
              <a:t>	Burst Time	Priority</a:t>
            </a:r>
            <a:endParaRPr lang="en-US" altLang="en-US" sz="2400" b="1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	10	</a:t>
            </a:r>
            <a:r>
              <a:rPr lang="en-US" altLang="en-US" sz="2400" dirty="0" smtClean="0"/>
              <a:t>	3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 	</a:t>
            </a:r>
            <a:r>
              <a:rPr lang="en-US" altLang="en-US" sz="2400" dirty="0"/>
              <a:t>1	</a:t>
            </a:r>
            <a:r>
              <a:rPr lang="en-US" altLang="en-US" sz="2400" dirty="0" smtClean="0"/>
              <a:t>	1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	2	</a:t>
            </a:r>
            <a:r>
              <a:rPr lang="en-US" altLang="en-US" sz="2400" dirty="0" smtClean="0"/>
              <a:t>	4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4</a:t>
            </a:r>
            <a:r>
              <a:rPr lang="en-US" altLang="en-US" sz="2400" dirty="0"/>
              <a:t>	1	</a:t>
            </a:r>
            <a:r>
              <a:rPr lang="en-US" altLang="en-US" sz="2400" dirty="0" smtClean="0"/>
              <a:t>	5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		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5	</a:t>
            </a:r>
            <a:r>
              <a:rPr lang="en-US" altLang="en-US" sz="2400" dirty="0"/>
              <a:t>5	</a:t>
            </a:r>
            <a:r>
              <a:rPr lang="en-US" altLang="en-US" sz="2400" dirty="0" smtClean="0"/>
              <a:t>	2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400" dirty="0"/>
              <a:t>Average waiting time = 8.2 </a:t>
            </a:r>
            <a:r>
              <a:rPr lang="en-US" altLang="en-US" sz="2400" dirty="0" err="1"/>
              <a:t>msec</a:t>
            </a:r>
            <a:endParaRPr lang="en-US" altLang="en-US" sz="2400" i="1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i="1" baseline="-25000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642571"/>
            <a:ext cx="60579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320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Round Robin (RR)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33400" y="1676400"/>
            <a:ext cx="7696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indent="-404813" algn="just">
              <a:buFont typeface="Wingdings" pitchFamily="2" charset="2"/>
              <a:buChar char="ü"/>
            </a:pPr>
            <a:r>
              <a:rPr lang="en-US" altLang="en-US" sz="2400" dirty="0"/>
              <a:t>Each process gets a small unit of CPU time (</a:t>
            </a:r>
            <a:r>
              <a:rPr lang="en-US" altLang="en-US" sz="2400" b="1" dirty="0">
                <a:solidFill>
                  <a:srgbClr val="3366FF"/>
                </a:solidFill>
              </a:rPr>
              <a:t>time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3366FF"/>
                </a:solidFill>
              </a:rPr>
              <a:t>quantum</a:t>
            </a:r>
            <a:r>
              <a:rPr lang="en-US" altLang="en-US" sz="2400" b="1" dirty="0"/>
              <a:t> </a:t>
            </a:r>
            <a:r>
              <a:rPr lang="en-US" altLang="en-US" sz="2400" i="1" dirty="0"/>
              <a:t>q</a:t>
            </a:r>
            <a:r>
              <a:rPr lang="en-US" altLang="en-US" sz="2400" dirty="0"/>
              <a:t>), usually 10-100 milliseconds.  After this time has elapsed, the process is preempted and added to the end of the ready queue</a:t>
            </a:r>
            <a:r>
              <a:rPr lang="en-US" altLang="en-US" sz="2400" dirty="0" smtClean="0"/>
              <a:t>.</a:t>
            </a:r>
          </a:p>
          <a:p>
            <a:pPr marL="404813" indent="-404813" algn="just">
              <a:buFont typeface="Wingdings" pitchFamily="2" charset="2"/>
              <a:buChar char="ü"/>
            </a:pPr>
            <a:endParaRPr lang="en-US" altLang="en-US" sz="2400" dirty="0"/>
          </a:p>
          <a:p>
            <a:pPr marL="404813" indent="-404813" algn="just">
              <a:buFont typeface="Wingdings" pitchFamily="2" charset="2"/>
              <a:buChar char="ü"/>
            </a:pPr>
            <a:r>
              <a:rPr lang="en-US" altLang="en-US" sz="2400" dirty="0"/>
              <a:t>If there are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processes in the ready queue and the time quantum is </a:t>
            </a:r>
            <a:r>
              <a:rPr lang="en-US" altLang="en-US" sz="2400" i="1" dirty="0"/>
              <a:t>q</a:t>
            </a:r>
            <a:r>
              <a:rPr lang="en-US" altLang="en-US" sz="2400" dirty="0"/>
              <a:t>, then each process gets 1/</a:t>
            </a:r>
            <a:r>
              <a:rPr lang="en-US" altLang="en-US" sz="2400" i="1" dirty="0"/>
              <a:t>n</a:t>
            </a:r>
            <a:r>
              <a:rPr lang="en-US" altLang="en-US" sz="2400" dirty="0"/>
              <a:t> of the CPU time in chunks of at most </a:t>
            </a:r>
            <a:r>
              <a:rPr lang="en-US" altLang="en-US" sz="2400" i="1" dirty="0"/>
              <a:t>q</a:t>
            </a:r>
            <a:r>
              <a:rPr lang="en-US" altLang="en-US" sz="2400" dirty="0"/>
              <a:t> time units at once.  </a:t>
            </a:r>
            <a:endParaRPr lang="en-US" altLang="en-US" sz="2400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i="1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3329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Round Robin (RR)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76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5800" y="1676400"/>
            <a:ext cx="77724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2400" dirty="0" smtClean="0"/>
              <a:t>No </a:t>
            </a:r>
            <a:r>
              <a:rPr lang="en-US" altLang="en-US" sz="2400" dirty="0"/>
              <a:t>process waits more than (</a:t>
            </a:r>
            <a:r>
              <a:rPr lang="en-US" altLang="en-US" sz="2400" i="1" dirty="0"/>
              <a:t>n</a:t>
            </a:r>
            <a:r>
              <a:rPr lang="en-US" altLang="en-US" sz="2400" dirty="0"/>
              <a:t>-1)</a:t>
            </a:r>
            <a:r>
              <a:rPr lang="en-US" altLang="en-US" sz="2400" i="1" dirty="0"/>
              <a:t>q </a:t>
            </a:r>
            <a:r>
              <a:rPr lang="en-US" altLang="en-US" sz="2400" dirty="0"/>
              <a:t>time units.</a:t>
            </a:r>
          </a:p>
          <a:p>
            <a:pPr algn="just"/>
            <a:r>
              <a:rPr lang="en-US" altLang="en-US" sz="2400" dirty="0"/>
              <a:t>Timer interrupts every quantum to schedule next process</a:t>
            </a:r>
          </a:p>
          <a:p>
            <a:pPr algn="just"/>
            <a:endParaRPr lang="en-US" altLang="en-US" sz="2400" dirty="0" smtClean="0"/>
          </a:p>
          <a:p>
            <a:pPr algn="just"/>
            <a:r>
              <a:rPr lang="en-US" altLang="en-US" sz="2400" b="1" dirty="0" smtClean="0"/>
              <a:t>Performance</a:t>
            </a:r>
            <a:endParaRPr lang="en-US" altLang="en-US" sz="2400" b="1" dirty="0"/>
          </a:p>
          <a:p>
            <a:pPr lvl="1" algn="just"/>
            <a:r>
              <a:rPr lang="en-US" altLang="en-US" sz="2400" i="1" dirty="0"/>
              <a:t>q</a:t>
            </a:r>
            <a:r>
              <a:rPr lang="en-US" altLang="en-US" sz="2400" dirty="0"/>
              <a:t> large </a:t>
            </a:r>
            <a:r>
              <a:rPr lang="en-US" altLang="en-US" sz="2400" dirty="0">
                <a:sym typeface="Symbol" pitchFamily="18" charset="2"/>
              </a:rPr>
              <a:t> FIFO</a:t>
            </a:r>
          </a:p>
          <a:p>
            <a:pPr lvl="1" algn="just"/>
            <a:r>
              <a:rPr lang="en-US" altLang="en-US" sz="2400" i="1" dirty="0">
                <a:sym typeface="Symbol" pitchFamily="18" charset="2"/>
              </a:rPr>
              <a:t>q </a:t>
            </a:r>
            <a:r>
              <a:rPr lang="en-US" altLang="en-US" sz="2400" dirty="0">
                <a:sym typeface="Symbol" pitchFamily="18" charset="2"/>
              </a:rPr>
              <a:t>small  </a:t>
            </a:r>
            <a:r>
              <a:rPr lang="en-US" altLang="en-US" sz="2400" i="1" dirty="0">
                <a:sym typeface="Symbol" pitchFamily="18" charset="2"/>
              </a:rPr>
              <a:t>q </a:t>
            </a:r>
            <a:r>
              <a:rPr lang="en-US" altLang="en-US" sz="2400" dirty="0">
                <a:sym typeface="Symbol" pitchFamily="18" charset="2"/>
              </a:rPr>
              <a:t>must be large with respect to context switch, otherwise overhead is too high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i="1" baseline="-25000" dirty="0"/>
          </a:p>
        </p:txBody>
      </p:sp>
    </p:spTree>
    <p:extLst>
      <p:ext uri="{BB962C8B-B14F-4D97-AF65-F5344CB8AC3E}">
        <p14:creationId xmlns="" xmlns:p14="http://schemas.microsoft.com/office/powerpoint/2010/main" val="3329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4566" y="6096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 smtClean="0"/>
              <a:t>Ex. </a:t>
            </a:r>
            <a:r>
              <a:rPr lang="en-US" altLang="en-US" sz="4000" dirty="0"/>
              <a:t>of RR with Time Quantum = 4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77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1999" y="1676400"/>
            <a:ext cx="8070273" cy="4659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		</a:t>
            </a:r>
            <a:r>
              <a:rPr lang="en-US" altLang="en-US" sz="2400" u="sng" dirty="0"/>
              <a:t>Process</a:t>
            </a:r>
            <a:r>
              <a:rPr lang="en-US" altLang="en-US" sz="2400" dirty="0"/>
              <a:t>	</a:t>
            </a:r>
            <a:r>
              <a:rPr lang="en-US" altLang="en-US" sz="2400" u="sng" dirty="0"/>
              <a:t>Burst Time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i="1" dirty="0"/>
              <a:t>		P</a:t>
            </a:r>
            <a:r>
              <a:rPr lang="en-US" altLang="en-US" sz="2400" i="1" baseline="-25000" dirty="0"/>
              <a:t>1	</a:t>
            </a:r>
            <a:r>
              <a:rPr lang="en-US" altLang="en-US" sz="2400" dirty="0"/>
              <a:t>24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	 </a:t>
            </a:r>
            <a:r>
              <a:rPr lang="en-US" altLang="en-US" sz="2400" dirty="0"/>
              <a:t>3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		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3	</a:t>
            </a:r>
            <a:r>
              <a:rPr lang="en-US" altLang="en-US" sz="2400" dirty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The Gantt chart is: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 smtClean="0"/>
              <a:t>Typically</a:t>
            </a:r>
            <a:r>
              <a:rPr lang="en-US" altLang="en-US" sz="2400" dirty="0"/>
              <a:t>, higher average turnaround than SJF, but better </a:t>
            </a:r>
            <a:r>
              <a:rPr lang="en-US" altLang="en-US" sz="2400" b="1" i="1" dirty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q should be large compared to context switch time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400" dirty="0"/>
              <a:t>q usually 10ms to 100ms, context switch &lt; 10 </a:t>
            </a:r>
            <a:r>
              <a:rPr lang="en-US" altLang="en-US" sz="2400" dirty="0" err="1"/>
              <a:t>usec</a:t>
            </a:r>
            <a:endParaRPr lang="en-US" altLang="en-US" sz="24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400" i="1" baseline="-25000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56" y="3648869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223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4566" y="1263579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Time Quantum </a:t>
            </a:r>
            <a:r>
              <a:rPr lang="en-US" altLang="en-US" sz="4000" dirty="0" smtClean="0"/>
              <a:t>&amp; Context </a:t>
            </a:r>
            <a:r>
              <a:rPr lang="en-US" altLang="en-US" sz="4000" dirty="0"/>
              <a:t>Switch Time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78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743200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180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4566" y="9906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Turnaround Time Varies With The Time Quantum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79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17701"/>
            <a:ext cx="5005387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91201" y="3995294"/>
            <a:ext cx="269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80% of CPU bursts should be shorter than q</a:t>
            </a:r>
          </a:p>
        </p:txBody>
      </p:sp>
    </p:spTree>
    <p:extLst>
      <p:ext uri="{BB962C8B-B14F-4D97-AF65-F5344CB8AC3E}">
        <p14:creationId xmlns="" xmlns:p14="http://schemas.microsoft.com/office/powerpoint/2010/main" val="1775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722864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Startup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Bootstrap </a:t>
            </a:r>
            <a:r>
              <a:rPr lang="en-US" b="1" dirty="0">
                <a:solidFill>
                  <a:srgbClr val="3366FF"/>
                </a:solidFill>
              </a:rPr>
              <a:t>program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is loaded at power-up or reboot</a:t>
            </a:r>
          </a:p>
          <a:p>
            <a:pPr lvl="1"/>
            <a:r>
              <a:rPr lang="en-US" sz="2400" dirty="0"/>
              <a:t>Typically stored in ROM or EPROM, generally known as </a:t>
            </a:r>
            <a:r>
              <a:rPr lang="en-US" sz="2400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sz="2400" dirty="0"/>
              <a:t>Initializes all aspects of system</a:t>
            </a:r>
          </a:p>
          <a:p>
            <a:pPr lvl="1"/>
            <a:r>
              <a:rPr lang="en-US" sz="2400" dirty="0"/>
              <a:t>Loads operating system kernel and starts </a:t>
            </a:r>
            <a:r>
              <a:rPr lang="en-US" sz="2400" dirty="0" smtClean="0"/>
              <a:t>execution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76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Multilevel Queue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80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838200" y="1618833"/>
            <a:ext cx="723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/>
              <a:t>Ready queue is partitioned into separate queues, </a:t>
            </a:r>
            <a:r>
              <a:rPr lang="en-US" altLang="en-US" sz="2200" dirty="0" err="1"/>
              <a:t>eg</a:t>
            </a:r>
            <a:r>
              <a:rPr lang="en-US" altLang="en-US" sz="2200" dirty="0"/>
              <a:t>:</a:t>
            </a:r>
          </a:p>
          <a:p>
            <a:pPr lvl="1"/>
            <a:r>
              <a:rPr lang="en-US" altLang="en-US" sz="2200" b="1" dirty="0">
                <a:solidFill>
                  <a:srgbClr val="3366FF"/>
                </a:solidFill>
              </a:rPr>
              <a:t>foreground</a:t>
            </a:r>
            <a:r>
              <a:rPr lang="en-US" altLang="en-US" sz="2200" dirty="0"/>
              <a:t> (interactive)</a:t>
            </a:r>
          </a:p>
          <a:p>
            <a:pPr lvl="1"/>
            <a:r>
              <a:rPr lang="en-US" altLang="en-US" sz="2200" b="1" dirty="0">
                <a:solidFill>
                  <a:srgbClr val="3366FF"/>
                </a:solidFill>
              </a:rPr>
              <a:t>background</a:t>
            </a:r>
            <a:r>
              <a:rPr lang="en-US" altLang="en-US" sz="2200" dirty="0"/>
              <a:t> (batch)</a:t>
            </a:r>
          </a:p>
          <a:p>
            <a:endParaRPr lang="en-US" altLang="en-US" sz="2200" dirty="0" smtClean="0"/>
          </a:p>
          <a:p>
            <a:r>
              <a:rPr lang="en-US" altLang="en-US" sz="2200" dirty="0" smtClean="0"/>
              <a:t>Process </a:t>
            </a:r>
            <a:r>
              <a:rPr lang="en-US" altLang="en-US" sz="2200" dirty="0"/>
              <a:t>permanently in a given queue</a:t>
            </a:r>
          </a:p>
          <a:p>
            <a:endParaRPr lang="en-US" altLang="en-US" sz="2200" dirty="0" smtClean="0"/>
          </a:p>
          <a:p>
            <a:r>
              <a:rPr lang="en-US" altLang="en-US" sz="2200" dirty="0" smtClean="0"/>
              <a:t>Each </a:t>
            </a:r>
            <a:r>
              <a:rPr lang="en-US" altLang="en-US" sz="2200" dirty="0"/>
              <a:t>queue has its own scheduling algorithm:</a:t>
            </a:r>
          </a:p>
          <a:p>
            <a:pPr lvl="1"/>
            <a:r>
              <a:rPr lang="en-US" altLang="en-US" sz="2200" dirty="0" smtClean="0"/>
              <a:t>Fore ground </a:t>
            </a:r>
            <a:r>
              <a:rPr lang="en-US" altLang="en-US" sz="2200" dirty="0"/>
              <a:t>– RR</a:t>
            </a:r>
          </a:p>
          <a:p>
            <a:pPr lvl="1"/>
            <a:r>
              <a:rPr lang="en-US" altLang="en-US" sz="2200" dirty="0" smtClean="0"/>
              <a:t>Back ground </a:t>
            </a:r>
            <a:r>
              <a:rPr lang="en-US" altLang="en-US" sz="2200" dirty="0"/>
              <a:t>– FCFS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66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Multilevel Queue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81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1999" y="1847433"/>
            <a:ext cx="739140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dirty="0" smtClean="0"/>
              <a:t>Scheduling </a:t>
            </a:r>
            <a:r>
              <a:rPr lang="en-US" altLang="en-US" sz="2200" dirty="0"/>
              <a:t>must be done between the queues</a:t>
            </a:r>
            <a:r>
              <a:rPr lang="en-US" altLang="en-US" sz="2200" dirty="0" smtClean="0"/>
              <a:t>:</a:t>
            </a:r>
          </a:p>
          <a:p>
            <a:endParaRPr lang="en-US" altLang="en-US" sz="2200" dirty="0"/>
          </a:p>
          <a:p>
            <a:pPr marL="749300" lvl="1" indent="-292100">
              <a:buFont typeface="Wingdings" pitchFamily="2" charset="2"/>
              <a:buChar char="ü"/>
            </a:pPr>
            <a:r>
              <a:rPr lang="en-US" altLang="en-US" sz="2200" dirty="0"/>
              <a:t>Fixed priority scheduling; (i.e., serve all from foreground then from background).  Possibility of starvation</a:t>
            </a:r>
            <a:r>
              <a:rPr lang="en-US" altLang="en-US" sz="2200" dirty="0" smtClean="0"/>
              <a:t>.</a:t>
            </a:r>
          </a:p>
          <a:p>
            <a:pPr marL="749300" lvl="1" indent="-292100">
              <a:buFont typeface="Wingdings" pitchFamily="2" charset="2"/>
              <a:buChar char="ü"/>
            </a:pPr>
            <a:endParaRPr lang="en-US" altLang="en-US" sz="2200" dirty="0"/>
          </a:p>
          <a:p>
            <a:pPr marL="749300" lvl="1" indent="-292100">
              <a:buFont typeface="Wingdings" pitchFamily="2" charset="2"/>
              <a:buChar char="ü"/>
            </a:pPr>
            <a:r>
              <a:rPr lang="en-US" altLang="en-US" sz="2200" dirty="0"/>
              <a:t>Time slice – each queue gets a certain amount of CPU time which it can schedule amongst its processes; i.e., 80% to foreground in </a:t>
            </a:r>
            <a:r>
              <a:rPr lang="en-US" altLang="en-US" sz="2200" dirty="0" smtClean="0"/>
              <a:t>RR</a:t>
            </a:r>
          </a:p>
          <a:p>
            <a:pPr marL="749300" lvl="1" indent="-292100">
              <a:buFont typeface="Wingdings" pitchFamily="2" charset="2"/>
              <a:buChar char="ü"/>
            </a:pPr>
            <a:endParaRPr lang="en-US" altLang="en-US" sz="2200" dirty="0"/>
          </a:p>
          <a:p>
            <a:pPr marL="749300" lvl="1" indent="-292100">
              <a:buFont typeface="Wingdings" pitchFamily="2" charset="2"/>
              <a:buChar char="ü"/>
            </a:pPr>
            <a:r>
              <a:rPr lang="en-US" altLang="en-US" sz="2200" dirty="0"/>
              <a:t>20% to background in FCFS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66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Multilevel Queue Scheduling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82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pic>
        <p:nvPicPr>
          <p:cNvPr id="9" name="Picture 4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577975"/>
            <a:ext cx="668655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7968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561182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Multilevel Feedback Queue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83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600" y="1624548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A process can move between the various queues; aging can be implemented this </a:t>
            </a:r>
            <a:r>
              <a:rPr lang="en-US" altLang="en-US" sz="2400" dirty="0" smtClean="0"/>
              <a:t>way</a:t>
            </a:r>
          </a:p>
          <a:p>
            <a:endParaRPr lang="en-US" altLang="en-US" sz="2400" dirty="0"/>
          </a:p>
          <a:p>
            <a:r>
              <a:rPr lang="en-US" altLang="en-US" sz="2400" dirty="0"/>
              <a:t>Multilevel-feedback-queue scheduler defined by the following parameters</a:t>
            </a:r>
            <a:r>
              <a:rPr lang="en-US" altLang="en-US" sz="2400" dirty="0" smtClean="0"/>
              <a:t>:</a:t>
            </a:r>
          </a:p>
          <a:p>
            <a:endParaRPr lang="en-US" altLang="en-US" sz="2400" dirty="0"/>
          </a:p>
          <a:p>
            <a:pPr marL="914400" lvl="1" indent="-457200">
              <a:buFont typeface="Wingdings" pitchFamily="2" charset="2"/>
              <a:buChar char="q"/>
            </a:pPr>
            <a:r>
              <a:rPr lang="en-US" altLang="en-US" sz="2400" dirty="0" smtClean="0"/>
              <a:t>Number </a:t>
            </a:r>
            <a:r>
              <a:rPr lang="en-US" altLang="en-US" sz="2400" dirty="0"/>
              <a:t>of queues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altLang="en-US" sz="2400" dirty="0" smtClean="0"/>
              <a:t>Scheduling </a:t>
            </a:r>
            <a:r>
              <a:rPr lang="en-US" altLang="en-US" sz="2400" dirty="0"/>
              <a:t>algorithms for each queue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altLang="en-US" sz="2400" dirty="0" smtClean="0"/>
              <a:t>Method used to determine when to upgrade a process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altLang="en-US" sz="2400" dirty="0" smtClean="0"/>
              <a:t>Method used to determine when to demote a process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altLang="en-US" sz="2400" dirty="0" smtClean="0"/>
              <a:t>Method used to determine which queue a process will enter when that process needs service</a:t>
            </a:r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8715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1614" y="1137444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Example of Multilevel Feedback Queue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84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524000"/>
            <a:ext cx="8458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/>
              <a:t>Three queues: </a:t>
            </a:r>
          </a:p>
          <a:p>
            <a:pPr lvl="1"/>
            <a:r>
              <a:rPr lang="en-US" altLang="en-US" sz="2400" i="1" dirty="0"/>
              <a:t>Q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– RR with time quantum 8 milliseconds</a:t>
            </a:r>
          </a:p>
          <a:p>
            <a:pPr lvl="1"/>
            <a:r>
              <a:rPr lang="en-US" altLang="en-US" sz="2400" i="1" dirty="0"/>
              <a:t>Q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– RR time quantum 16 milliseconds</a:t>
            </a:r>
          </a:p>
          <a:p>
            <a:pPr lvl="1"/>
            <a:r>
              <a:rPr lang="en-US" altLang="en-US" sz="2400" i="1" dirty="0"/>
              <a:t>Q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– FCFS</a:t>
            </a:r>
          </a:p>
          <a:p>
            <a:r>
              <a:rPr lang="en-US" altLang="en-US" sz="2400" b="1" dirty="0"/>
              <a:t>Scheduling</a:t>
            </a:r>
          </a:p>
          <a:p>
            <a:pPr lvl="1"/>
            <a:r>
              <a:rPr lang="en-US" altLang="en-US" sz="2400" dirty="0"/>
              <a:t>A new job enters queue </a:t>
            </a:r>
            <a:r>
              <a:rPr lang="en-US" altLang="en-US" sz="2400" i="1" dirty="0"/>
              <a:t>Q</a:t>
            </a:r>
            <a:r>
              <a:rPr lang="en-US" altLang="en-US" sz="2400" i="1" baseline="-25000" dirty="0"/>
              <a:t>0</a:t>
            </a:r>
            <a:r>
              <a:rPr lang="en-US" altLang="en-US" sz="2400" i="1" dirty="0"/>
              <a:t> </a:t>
            </a:r>
            <a:r>
              <a:rPr lang="en-US" altLang="en-US" sz="2400" dirty="0"/>
              <a:t>which is served</a:t>
            </a:r>
            <a:r>
              <a:rPr lang="en-US" altLang="en-US" sz="2400" i="1" dirty="0"/>
              <a:t> </a:t>
            </a:r>
            <a:r>
              <a:rPr lang="en-US" altLang="en-US" sz="2400" dirty="0"/>
              <a:t>FCFS</a:t>
            </a:r>
          </a:p>
          <a:p>
            <a:pPr lvl="2"/>
            <a:r>
              <a:rPr lang="en-US" altLang="en-US" sz="2400" dirty="0"/>
              <a:t>When it gains CPU, job receives 8 milliseconds</a:t>
            </a:r>
          </a:p>
          <a:p>
            <a:pPr lvl="2"/>
            <a:r>
              <a:rPr lang="en-US" altLang="en-US" sz="2400" dirty="0"/>
              <a:t>If it does not finish in 8 milliseconds, job is moved to queue </a:t>
            </a:r>
            <a:r>
              <a:rPr lang="en-US" altLang="en-US" sz="2400" i="1" dirty="0"/>
              <a:t>Q</a:t>
            </a:r>
            <a:r>
              <a:rPr lang="en-US" altLang="en-US" sz="2400" baseline="-25000" dirty="0"/>
              <a:t>1</a:t>
            </a:r>
            <a:endParaRPr lang="en-US" altLang="en-US" sz="2400" dirty="0"/>
          </a:p>
          <a:p>
            <a:pPr lvl="1"/>
            <a:r>
              <a:rPr lang="en-US" altLang="en-US" sz="2400" dirty="0"/>
              <a:t>At </a:t>
            </a:r>
            <a:r>
              <a:rPr lang="en-US" altLang="en-US" sz="2400" i="1" dirty="0"/>
              <a:t>Q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job is again served FCFS and receives 16 </a:t>
            </a:r>
            <a:r>
              <a:rPr lang="en-US" altLang="en-US" sz="2400" dirty="0" smtClean="0"/>
              <a:t>additional ms</a:t>
            </a:r>
            <a:endParaRPr lang="en-US" altLang="en-US" sz="2400" dirty="0"/>
          </a:p>
          <a:p>
            <a:pPr lvl="2"/>
            <a:r>
              <a:rPr lang="en-US" altLang="en-US" sz="2400" dirty="0"/>
              <a:t>If it still does not complete, it is preempted and moved to queue </a:t>
            </a:r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2</a:t>
            </a:r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8738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85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  <p:pic>
        <p:nvPicPr>
          <p:cNvPr id="7" name="Picture 4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4419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614" y="1137444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Example of Multilevel Feedback Queue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82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23" y="2819400"/>
            <a:ext cx="7356577" cy="576262"/>
          </a:xfrm>
        </p:spPr>
        <p:txBody>
          <a:bodyPr>
            <a:noAutofit/>
          </a:bodyPr>
          <a:lstStyle/>
          <a:p>
            <a:pPr algn="ctr"/>
            <a:r>
              <a:rPr lang="en-US" altLang="en-US" sz="4800" dirty="0"/>
              <a:t>End 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286000" y="5116513"/>
            <a:ext cx="40782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4" rIns="91426" bIns="45714">
            <a:spAutoFit/>
          </a:bodyPr>
          <a:lstStyle/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  <a:p>
            <a:endParaRPr kumimoji="1" lang="en-US">
              <a:latin typeface="Helvetica" pitchFamily="-84" charset="0"/>
            </a:endParaRPr>
          </a:p>
        </p:txBody>
      </p:sp>
      <p:pic>
        <p:nvPicPr>
          <p:cNvPr id="4101" name="Picture 4" descr="C:\Users\yakobu\Desktop\images_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5900" y="381000"/>
            <a:ext cx="13081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86</a:t>
            </a:fld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838200" y="16764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1482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yakobu\Desktop\images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1000"/>
            <a:ext cx="106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22864"/>
          </a:xfrm>
        </p:spPr>
        <p:txBody>
          <a:bodyPr>
            <a:noAutofit/>
          </a:bodyPr>
          <a:lstStyle/>
          <a:p>
            <a:r>
              <a:rPr lang="en-US" sz="4000" dirty="0"/>
              <a:t>Computer System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276600" cy="41148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Computer-system</a:t>
            </a:r>
            <a:endParaRPr lang="en-US" dirty="0"/>
          </a:p>
          <a:p>
            <a:pPr algn="just"/>
            <a:r>
              <a:rPr lang="en-US" dirty="0"/>
              <a:t>One or more CPUs, device controllers connect through common bus providing access to shared memory</a:t>
            </a:r>
          </a:p>
          <a:p>
            <a:pPr algn="just"/>
            <a:r>
              <a:rPr lang="en-US" dirty="0"/>
              <a:t>Concurrent execution of CPUs and devices competing for memory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lum bright="-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2743200"/>
            <a:ext cx="5306961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495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264</TotalTime>
  <Words>3731</Words>
  <Application>Microsoft Office PowerPoint</Application>
  <PresentationFormat>On-screen Show (4:3)</PresentationFormat>
  <Paragraphs>840</Paragraphs>
  <Slides>86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NewsPrint</vt:lpstr>
      <vt:lpstr>VENKATRAMA PHANI KUMAR S Asst. Professor, Department of CSE VFSTR University</vt:lpstr>
      <vt:lpstr>Topics to be Covered</vt:lpstr>
      <vt:lpstr>Objectives</vt:lpstr>
      <vt:lpstr>What is an Operating System?</vt:lpstr>
      <vt:lpstr>Computer System Structure</vt:lpstr>
      <vt:lpstr>What Operating Systems Do</vt:lpstr>
      <vt:lpstr>What Operating Systems Do</vt:lpstr>
      <vt:lpstr>Computer Startup</vt:lpstr>
      <vt:lpstr>Computer System Organization</vt:lpstr>
      <vt:lpstr>Computer System Organization</vt:lpstr>
      <vt:lpstr>Functionalities of Interrupts</vt:lpstr>
      <vt:lpstr>Storage Hierarchy</vt:lpstr>
      <vt:lpstr>Caching</vt:lpstr>
      <vt:lpstr>Direct Memory Access</vt:lpstr>
      <vt:lpstr>Operating System Structure</vt:lpstr>
      <vt:lpstr>Operating System Structure</vt:lpstr>
      <vt:lpstr>Operating-System Structure Objectives</vt:lpstr>
      <vt:lpstr>Simple Structure</vt:lpstr>
      <vt:lpstr>Traditional UNIX System Structure</vt:lpstr>
      <vt:lpstr>Slide 20</vt:lpstr>
      <vt:lpstr>Layered Approach</vt:lpstr>
      <vt:lpstr>Microkernel System Structure </vt:lpstr>
      <vt:lpstr>Microkernel System Structure </vt:lpstr>
      <vt:lpstr>Module Approach</vt:lpstr>
      <vt:lpstr>Microkernel System Structure </vt:lpstr>
      <vt:lpstr>Process Concept</vt:lpstr>
      <vt:lpstr>Process Concept (Cont.)</vt:lpstr>
      <vt:lpstr>Process State</vt:lpstr>
      <vt:lpstr>Diagram of Process State</vt:lpstr>
      <vt:lpstr>Process Control Block (PCB)</vt:lpstr>
      <vt:lpstr>Process Control Block (PCB)</vt:lpstr>
      <vt:lpstr>CPU Switch From Process to Process</vt:lpstr>
      <vt:lpstr>Process Scheduling</vt:lpstr>
      <vt:lpstr>Representation of Process Scheduling</vt:lpstr>
      <vt:lpstr>Schedulers</vt:lpstr>
      <vt:lpstr>Schedulers</vt:lpstr>
      <vt:lpstr>Medium Term Scheduling</vt:lpstr>
      <vt:lpstr>Context Switch</vt:lpstr>
      <vt:lpstr>Operations on Processes</vt:lpstr>
      <vt:lpstr>Process Creation</vt:lpstr>
      <vt:lpstr>A Tree of Processes in Linux</vt:lpstr>
      <vt:lpstr>Process Creation (Cont.)</vt:lpstr>
      <vt:lpstr>Process Termination</vt:lpstr>
      <vt:lpstr>Inter Process Communication</vt:lpstr>
      <vt:lpstr>Communications Models </vt:lpstr>
      <vt:lpstr>Cooperating Processes</vt:lpstr>
      <vt:lpstr>Producer-Consumer Problem</vt:lpstr>
      <vt:lpstr>Bounded Buffer –  Shared-Memory Solution</vt:lpstr>
      <vt:lpstr>Bounded-Buffer – Producer</vt:lpstr>
      <vt:lpstr>Bounded Buffer – Consumer</vt:lpstr>
      <vt:lpstr>Inter Process Communication –  Shared Memory</vt:lpstr>
      <vt:lpstr>Inter Process Communication – Message Passing</vt:lpstr>
      <vt:lpstr>Message Passing (Cont.)</vt:lpstr>
      <vt:lpstr>Message Passing (Cont.)</vt:lpstr>
      <vt:lpstr>Direct Communication</vt:lpstr>
      <vt:lpstr>Indirect Communication</vt:lpstr>
      <vt:lpstr>Indirect Communication</vt:lpstr>
      <vt:lpstr>Indirect Communication</vt:lpstr>
      <vt:lpstr>Synchronization</vt:lpstr>
      <vt:lpstr>Buffering</vt:lpstr>
      <vt:lpstr>CPU Scheduling</vt:lpstr>
      <vt:lpstr>Objectives</vt:lpstr>
      <vt:lpstr>Basic Concepts</vt:lpstr>
      <vt:lpstr>CPU Scheduler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Shortest-Job-First (SJF)</vt:lpstr>
      <vt:lpstr>Example of SJF</vt:lpstr>
      <vt:lpstr>Shortest-Remaining-Time-First</vt:lpstr>
      <vt:lpstr>Priority Scheduling</vt:lpstr>
      <vt:lpstr>Example of Priority Scheduling</vt:lpstr>
      <vt:lpstr>Round Robin (RR)</vt:lpstr>
      <vt:lpstr>Round Robin (RR)</vt:lpstr>
      <vt:lpstr>Ex. of RR with Time Quantum = 4</vt:lpstr>
      <vt:lpstr>Time Quantum &amp; Context Switch Time</vt:lpstr>
      <vt:lpstr>Turnaround Time Varies With The Time Quantum</vt:lpstr>
      <vt:lpstr>Multilevel Queue</vt:lpstr>
      <vt:lpstr>Multilevel Queue</vt:lpstr>
      <vt:lpstr>Multilevel Queue Scheduling</vt:lpstr>
      <vt:lpstr>Multilevel Feedback Queue</vt:lpstr>
      <vt:lpstr>Example of Multilevel Feedback Queue</vt:lpstr>
      <vt:lpstr>Example of Multilevel Feedback Queue</vt:lpstr>
      <vt:lpstr>End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VIGNAN</dc:creator>
  <cp:lastModifiedBy>kamma</cp:lastModifiedBy>
  <cp:revision>85</cp:revision>
  <dcterms:created xsi:type="dcterms:W3CDTF">2006-08-16T00:00:00Z</dcterms:created>
  <dcterms:modified xsi:type="dcterms:W3CDTF">2018-08-06T14:07:06Z</dcterms:modified>
</cp:coreProperties>
</file>